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0"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6EF"/>
    <a:srgbClr val="4E55A1"/>
    <a:srgbClr val="313747"/>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CA78C2-320E-4916-9752-5C51408E3921}" v="10" dt="2019-05-02T13:38:39.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8" autoAdjust="0"/>
    <p:restoredTop sz="86376"/>
  </p:normalViewPr>
  <p:slideViewPr>
    <p:cSldViewPr snapToGrid="0" snapToObjects="1">
      <p:cViewPr varScale="1">
        <p:scale>
          <a:sx n="55" d="100"/>
          <a:sy n="55" d="100"/>
        </p:scale>
        <p:origin x="658" y="4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0097D-20E5-0941-AEA9-2615D8D80759}" type="datetimeFigureOut">
              <a:rPr lang="fi-FI" smtClean="0"/>
              <a:t>21.6.2023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67AFBA-6F82-3643-B895-40989DC573A9}" type="slidenum">
              <a:rPr lang="fi-FI" smtClean="0"/>
              <a:t>‹#›</a:t>
            </a:fld>
            <a:endParaRPr lang="fi-FI"/>
          </a:p>
        </p:txBody>
      </p:sp>
    </p:spTree>
    <p:extLst>
      <p:ext uri="{BB962C8B-B14F-4D97-AF65-F5344CB8AC3E}">
        <p14:creationId xmlns:p14="http://schemas.microsoft.com/office/powerpoint/2010/main" val="2272473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icture" type="title" preserve="1">
  <p:cSld name="title_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024000"/>
            <a:ext cx="12192000" cy="1243838"/>
          </a:xfrm>
        </p:spPr>
        <p:txBody>
          <a:bodyPr anchor="b">
            <a:normAutofit/>
          </a:bodyPr>
          <a:lstStyle>
            <a:lvl1pPr algn="ctr">
              <a:defRPr sz="5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0" y="4284000"/>
            <a:ext cx="12192000" cy="1319821"/>
          </a:xfrm>
        </p:spPr>
        <p:txBody>
          <a:bodyPr>
            <a:normAutofit/>
          </a:bodyPr>
          <a:lstStyle>
            <a:lvl1pPr marL="0" indent="0" algn="ctr">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24">
            <a:extLst>
              <a:ext uri="{FF2B5EF4-FFF2-40B4-BE49-F238E27FC236}">
                <a16:creationId xmlns:a16="http://schemas.microsoft.com/office/drawing/2014/main" id="{EDCB669D-9B7E-4496-A605-F4FC083A1E64}"/>
              </a:ext>
            </a:extLst>
          </p:cNvPr>
          <p:cNvSpPr>
            <a:spLocks noGrp="1" noChangeArrowheads="1"/>
          </p:cNvSpPr>
          <p:nvPr>
            <p:ph type="ftr" sz="quarter" idx="3"/>
          </p:nvPr>
        </p:nvSpPr>
        <p:spPr>
          <a:xfrm>
            <a:off x="500400" y="5980269"/>
            <a:ext cx="5736000" cy="333375"/>
          </a:xfrm>
        </p:spPr>
        <p:txBody>
          <a:bodyPr lIns="90000" rIns="90000"/>
          <a:lstStyle>
            <a:lvl1pPr>
              <a:defRPr sz="1200">
                <a:solidFill>
                  <a:schemeClr val="bg1"/>
                </a:solidFill>
                <a:latin typeface="+mn-lt"/>
              </a:defRPr>
            </a:lvl1pPr>
          </a:lstStyle>
          <a:p>
            <a:r>
              <a:rPr lang="fi-FI"/>
              <a:t>Iikka Korhonen</a:t>
            </a:r>
            <a:endParaRPr lang="fi-FI" dirty="0"/>
          </a:p>
        </p:txBody>
      </p:sp>
      <p:sp>
        <p:nvSpPr>
          <p:cNvPr id="5" name="title_and_company2">
            <a:extLst>
              <a:ext uri="{FF2B5EF4-FFF2-40B4-BE49-F238E27FC236}">
                <a16:creationId xmlns:a16="http://schemas.microsoft.com/office/drawing/2014/main" id="{5A41AD96-251C-4ECA-8AAC-E199E597310C}"/>
              </a:ext>
            </a:extLst>
          </p:cNvPr>
          <p:cNvSpPr txBox="1"/>
          <p:nvPr userDrawn="1"/>
        </p:nvSpPr>
        <p:spPr>
          <a:xfrm>
            <a:off x="500400" y="6174000"/>
            <a:ext cx="6840000" cy="334800"/>
          </a:xfrm>
          <a:prstGeom prst="rect">
            <a:avLst/>
          </a:prstGeom>
          <a:noFill/>
        </p:spPr>
        <p:txBody>
          <a:bodyPr vert="horz" rtlCol="0" anchor="ctr">
            <a:noAutofit/>
          </a:bodyPr>
          <a:lstStyle/>
          <a:p>
            <a:pPr algn="l"/>
            <a:r>
              <a:rPr lang="en-US" sz="1200">
                <a:solidFill>
                  <a:srgbClr val="FFFFFF"/>
                </a:solidFill>
                <a:latin typeface="Arial" panose="020B0604020202020204" pitchFamily="34" charset="0"/>
              </a:rPr>
              <a:t>Bank of Finland Institute for Emerging Economies (BOFIT), Bank of Finland</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22275970"/>
      </p:ext>
    </p:extLst>
  </p:cSld>
  <p:clrMapOvr>
    <a:masterClrMapping/>
  </p:clrMapOvr>
  <p:hf hdr="0"/>
  <p:extLst>
    <p:ext uri="{DCECCB84-F9BA-43D5-87BE-67443E8EF086}">
      <p15:sldGuideLst xmlns:p15="http://schemas.microsoft.com/office/powerpoint/2012/main">
        <p15:guide id="1" orient="horz" pos="2636"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_slide">
    <p:bg>
      <p:bgPr>
        <a:solidFill>
          <a:srgbClr val="51569E"/>
        </a:solidFill>
        <a:effectLst/>
      </p:bgPr>
    </p:bg>
    <p:spTree>
      <p:nvGrpSpPr>
        <p:cNvPr id="1" name=""/>
        <p:cNvGrpSpPr/>
        <p:nvPr/>
      </p:nvGrpSpPr>
      <p:grpSpPr>
        <a:xfrm>
          <a:off x="0" y="0"/>
          <a:ext cx="0" cy="0"/>
          <a:chOff x="0" y="0"/>
          <a:chExt cx="0" cy="0"/>
        </a:xfrm>
      </p:grpSpPr>
      <p:graphicFrame>
        <p:nvGraphicFramePr>
          <p:cNvPr id="3094" name="Base" hidden="1"/>
          <p:cNvGraphicFramePr>
            <a:graphicFrameLocks/>
          </p:cNvGraphicFramePr>
          <p:nvPr/>
        </p:nvGraphicFramePr>
        <p:xfrm>
          <a:off x="2032000" y="1397000"/>
          <a:ext cx="8128000" cy="4064000"/>
        </p:xfrm>
        <a:graphic>
          <a:graphicData uri="http://schemas.openxmlformats.org/presentationml/2006/ole">
            <mc:AlternateContent xmlns:mc="http://schemas.openxmlformats.org/markup-compatibility/2006">
              <mc:Choice xmlns:v="urn:schemas-microsoft-com:vml" Requires="v">
                <p:oleObj r:id="rId2" imgW="0" imgH="0" progId="PowerPoint.Show.8">
                  <p:embed/>
                </p:oleObj>
              </mc:Choice>
              <mc:Fallback>
                <p:oleObj r:id="rId2" imgW="0" imgH="0" progId="PowerPoint.Show.8">
                  <p:embed/>
                  <p:pic>
                    <p:nvPicPr>
                      <p:cNvPr id="3094" name="Base"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032000" y="1397000"/>
                        <a:ext cx="8128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3"/>
          <p:cNvSpPr>
            <a:spLocks noGrp="1" noChangeArrowheads="1"/>
          </p:cNvSpPr>
          <p:nvPr>
            <p:ph type="ctrTitle"/>
          </p:nvPr>
        </p:nvSpPr>
        <p:spPr>
          <a:xfrm>
            <a:off x="608400" y="1746000"/>
            <a:ext cx="5736000" cy="1857600"/>
          </a:xfrm>
        </p:spPr>
        <p:txBody>
          <a:bodyPr anchor="b" anchorCtr="0"/>
          <a:lstStyle>
            <a:lvl1pPr algn="l">
              <a:defRPr sz="2200" b="1">
                <a:solidFill>
                  <a:schemeClr val="bg1"/>
                </a:solidFill>
              </a:defRPr>
            </a:lvl1pPr>
          </a:lstStyle>
          <a:p>
            <a:r>
              <a:rPr lang="en-US"/>
              <a:t>Click to edit Master title style</a:t>
            </a:r>
            <a:endParaRPr lang="fi-FI" dirty="0"/>
          </a:p>
        </p:txBody>
      </p:sp>
      <p:sp>
        <p:nvSpPr>
          <p:cNvPr id="12" name="Rectangle 4"/>
          <p:cNvSpPr>
            <a:spLocks noGrp="1" noChangeArrowheads="1"/>
          </p:cNvSpPr>
          <p:nvPr>
            <p:ph type="subTitle" idx="1"/>
          </p:nvPr>
        </p:nvSpPr>
        <p:spPr>
          <a:xfrm>
            <a:off x="609600" y="3758400"/>
            <a:ext cx="5736000" cy="939600"/>
          </a:xfrm>
        </p:spPr>
        <p:txBody>
          <a:bodyPr>
            <a:normAutofit/>
          </a:bodyPr>
          <a:lstStyle>
            <a:lvl1pPr marL="0" indent="0" algn="l">
              <a:buFont typeface="Symbol" pitchFamily="18" charset="2"/>
              <a:buNone/>
              <a:defRPr sz="1600">
                <a:solidFill>
                  <a:schemeClr val="bg1"/>
                </a:solidFill>
              </a:defRPr>
            </a:lvl1pPr>
          </a:lstStyle>
          <a:p>
            <a:r>
              <a:rPr lang="en-US"/>
              <a:t>Click to edit Master subtitle style</a:t>
            </a:r>
            <a:endParaRPr lang="fi-FI" dirty="0"/>
          </a:p>
        </p:txBody>
      </p:sp>
      <p:sp>
        <p:nvSpPr>
          <p:cNvPr id="13" name="Rectangle 24"/>
          <p:cNvSpPr>
            <a:spLocks noGrp="1" noChangeArrowheads="1"/>
          </p:cNvSpPr>
          <p:nvPr>
            <p:ph type="ftr" sz="quarter" idx="3"/>
          </p:nvPr>
        </p:nvSpPr>
        <p:spPr>
          <a:xfrm>
            <a:off x="608400" y="442801"/>
            <a:ext cx="5736000" cy="333375"/>
          </a:xfrm>
        </p:spPr>
        <p:txBody>
          <a:bodyPr lIns="90000" rIns="90000"/>
          <a:lstStyle>
            <a:lvl1pPr>
              <a:defRPr sz="1400">
                <a:solidFill>
                  <a:schemeClr val="bg1"/>
                </a:solidFill>
                <a:latin typeface="+mn-lt"/>
              </a:defRPr>
            </a:lvl1pPr>
          </a:lstStyle>
          <a:p>
            <a:r>
              <a:rPr lang="fi-FI"/>
              <a:t>Iikka Korhonen</a:t>
            </a:r>
            <a:endParaRPr lang="fi-FI" dirty="0"/>
          </a:p>
        </p:txBody>
      </p:sp>
      <p:pic>
        <p:nvPicPr>
          <p:cNvPr id="7" name="Picture 6">
            <a:extLst>
              <a:ext uri="{FF2B5EF4-FFF2-40B4-BE49-F238E27FC236}">
                <a16:creationId xmlns:a16="http://schemas.microsoft.com/office/drawing/2014/main" id="{3F291E0E-921F-4788-8AA4-98667F9E03C0}"/>
              </a:ext>
            </a:extLst>
          </p:cNvPr>
          <p:cNvPicPr>
            <a:picLocks noChangeAspect="1"/>
          </p:cNvPicPr>
          <p:nvPr userDrawn="1"/>
        </p:nvPicPr>
        <p:blipFill>
          <a:blip r:embed="rId3"/>
          <a:stretch>
            <a:fillRect/>
          </a:stretch>
        </p:blipFill>
        <p:spPr>
          <a:xfrm>
            <a:off x="7992027" y="1938933"/>
            <a:ext cx="2693011" cy="2980134"/>
          </a:xfrm>
          <a:prstGeom prst="rect">
            <a:avLst/>
          </a:prstGeom>
        </p:spPr>
      </p:pic>
      <p:sp>
        <p:nvSpPr>
          <p:cNvPr id="2" name="title_and_company">
            <a:extLst>
              <a:ext uri="{FF2B5EF4-FFF2-40B4-BE49-F238E27FC236}">
                <a16:creationId xmlns:a16="http://schemas.microsoft.com/office/drawing/2014/main" id="{C8E9B435-060D-4C4C-972E-DFD17D698ACC}"/>
              </a:ext>
            </a:extLst>
          </p:cNvPr>
          <p:cNvSpPr txBox="1"/>
          <p:nvPr userDrawn="1"/>
        </p:nvSpPr>
        <p:spPr>
          <a:xfrm>
            <a:off x="608400" y="684000"/>
            <a:ext cx="6840000" cy="334800"/>
          </a:xfrm>
          <a:prstGeom prst="rect">
            <a:avLst/>
          </a:prstGeom>
          <a:noFill/>
        </p:spPr>
        <p:txBody>
          <a:bodyPr vert="horz" rtlCol="0" anchor="ctr">
            <a:noAutofit/>
          </a:bodyPr>
          <a:lstStyle/>
          <a:p>
            <a:pPr algn="l"/>
            <a:r>
              <a:rPr lang="en-US" sz="1400">
                <a:solidFill>
                  <a:srgbClr val="FFFFFF"/>
                </a:solidFill>
                <a:latin typeface="Arial" panose="020B0604020202020204" pitchFamily="34" charset="0"/>
              </a:rPr>
              <a:t>Bank of Finland Institute for Emerging Economies (BOFIT), Bank of Finland</a:t>
            </a:r>
            <a:endParaRPr lang="en-GB" sz="1400">
              <a:solidFill>
                <a:srgbClr val="FFFFFF"/>
              </a:solidFill>
              <a:latin typeface="Arial" panose="020B0604020202020204" pitchFamily="34" charset="0"/>
            </a:endParaRPr>
          </a:p>
        </p:txBody>
      </p:sp>
    </p:spTree>
    <p:extLst>
      <p:ext uri="{BB962C8B-B14F-4D97-AF65-F5344CB8AC3E}">
        <p14:creationId xmlns:p14="http://schemas.microsoft.com/office/powerpoint/2010/main" val="320243115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99129" y="1822450"/>
            <a:ext cx="10993741" cy="435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E83F537-C302-4819-99BE-8F2B10EF36C1}"/>
              </a:ext>
            </a:extLst>
          </p:cNvPr>
          <p:cNvSpPr>
            <a:spLocks noGrp="1"/>
          </p:cNvSpPr>
          <p:nvPr>
            <p:ph type="dt" sz="half" idx="10"/>
          </p:nvPr>
        </p:nvSpPr>
        <p:spPr/>
        <p:txBody>
          <a:bodyPr/>
          <a:lstStyle/>
          <a:p>
            <a:r>
              <a:rPr lang="fi-FI"/>
              <a:t>22.6.2023</a:t>
            </a:r>
            <a:endParaRPr lang="fi-FI" dirty="0"/>
          </a:p>
        </p:txBody>
      </p:sp>
      <p:sp>
        <p:nvSpPr>
          <p:cNvPr id="8" name="Slide Number Placeholder 7">
            <a:extLst>
              <a:ext uri="{FF2B5EF4-FFF2-40B4-BE49-F238E27FC236}">
                <a16:creationId xmlns:a16="http://schemas.microsoft.com/office/drawing/2014/main" id="{C54BAD72-3F19-43EA-B18C-8597DD4D8A64}"/>
              </a:ext>
            </a:extLst>
          </p:cNvPr>
          <p:cNvSpPr>
            <a:spLocks noGrp="1"/>
          </p:cNvSpPr>
          <p:nvPr>
            <p:ph type="sldNum" sz="quarter" idx="12"/>
          </p:nvPr>
        </p:nvSpPr>
        <p:spPr/>
        <p:txBody>
          <a:bodyPr/>
          <a:lstStyle/>
          <a:p>
            <a:fld id="{471A5582-A9DA-4417-AD47-C383050DF7ED}" type="slidenum">
              <a:rPr lang="fi-FI" smtClean="0"/>
              <a:pPr/>
              <a:t>‹#›</a:t>
            </a:fld>
            <a:endParaRPr lang="fi-FI"/>
          </a:p>
        </p:txBody>
      </p:sp>
      <p:sp>
        <p:nvSpPr>
          <p:cNvPr id="4" name="d_distribution_slide">
            <a:extLst>
              <a:ext uri="{FF2B5EF4-FFF2-40B4-BE49-F238E27FC236}">
                <a16:creationId xmlns:a16="http://schemas.microsoft.com/office/drawing/2014/main" id="{4CAAEAEA-DCC9-4096-8425-CA78637F5532}"/>
              </a:ext>
            </a:extLst>
          </p:cNvPr>
          <p:cNvSpPr txBox="1"/>
          <p:nvPr userDrawn="1"/>
        </p:nvSpPr>
        <p:spPr>
          <a:xfrm>
            <a:off x="799200" y="6433200"/>
            <a:ext cx="4744800" cy="241200"/>
          </a:xfrm>
          <a:prstGeom prst="rect">
            <a:avLst/>
          </a:prstGeom>
          <a:noFill/>
        </p:spPr>
        <p:txBody>
          <a:bodyPr vert="horz" rtlCol="0" anchor="ctr">
            <a:noAutofit/>
          </a:bodyPr>
          <a:lstStyle/>
          <a:p>
            <a:pPr algn="l"/>
            <a:r>
              <a:rPr lang="en-GB" sz="900">
                <a:solidFill>
                  <a:srgbClr val="4E55A1"/>
                </a:solidFill>
                <a:latin typeface="Arial" panose="020B0604020202020204" pitchFamily="34" charset="0"/>
              </a:rPr>
              <a:t>| Public | BOF/FIN-FSA-UNRESTRICTED</a:t>
            </a:r>
          </a:p>
        </p:txBody>
      </p:sp>
    </p:spTree>
    <p:extLst>
      <p:ext uri="{BB962C8B-B14F-4D97-AF65-F5344CB8AC3E}">
        <p14:creationId xmlns:p14="http://schemas.microsoft.com/office/powerpoint/2010/main" val="792873056"/>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ntent" type="twoObj" preserve="1">
  <p:cSld name="two_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a:extLst>
              <a:ext uri="{FF2B5EF4-FFF2-40B4-BE49-F238E27FC236}">
                <a16:creationId xmlns:a16="http://schemas.microsoft.com/office/drawing/2014/main" id="{017B4C31-6296-4268-8321-9B548CD95154}"/>
              </a:ext>
            </a:extLst>
          </p:cNvPr>
          <p:cNvSpPr>
            <a:spLocks noGrp="1"/>
          </p:cNvSpPr>
          <p:nvPr>
            <p:ph type="dt" sz="half" idx="10"/>
          </p:nvPr>
        </p:nvSpPr>
        <p:spPr/>
        <p:txBody>
          <a:bodyPr/>
          <a:lstStyle/>
          <a:p>
            <a:r>
              <a:rPr lang="fi-FI"/>
              <a:t>22.6.2023</a:t>
            </a:r>
            <a:endParaRPr lang="fi-FI" dirty="0"/>
          </a:p>
        </p:txBody>
      </p:sp>
      <p:sp>
        <p:nvSpPr>
          <p:cNvPr id="9" name="Slide Number Placeholder 8">
            <a:extLst>
              <a:ext uri="{FF2B5EF4-FFF2-40B4-BE49-F238E27FC236}">
                <a16:creationId xmlns:a16="http://schemas.microsoft.com/office/drawing/2014/main" id="{5D9B695D-1C4E-47BE-AF14-60388108DAB7}"/>
              </a:ext>
            </a:extLst>
          </p:cNvPr>
          <p:cNvSpPr>
            <a:spLocks noGrp="1"/>
          </p:cNvSpPr>
          <p:nvPr>
            <p:ph type="sldNum" sz="quarter" idx="12"/>
          </p:nvPr>
        </p:nvSpPr>
        <p:spPr/>
        <p:txBody>
          <a:bodyPr/>
          <a:lstStyle/>
          <a:p>
            <a:fld id="{471A5582-A9DA-4417-AD47-C383050DF7ED}" type="slidenum">
              <a:rPr lang="fi-FI" smtClean="0"/>
              <a:pPr/>
              <a:t>‹#›</a:t>
            </a:fld>
            <a:endParaRPr lang="fi-FI"/>
          </a:p>
        </p:txBody>
      </p:sp>
      <p:sp>
        <p:nvSpPr>
          <p:cNvPr id="5" name="d_distribution_slide">
            <a:extLst>
              <a:ext uri="{FF2B5EF4-FFF2-40B4-BE49-F238E27FC236}">
                <a16:creationId xmlns:a16="http://schemas.microsoft.com/office/drawing/2014/main" id="{40703195-BC11-42B4-A382-193DDB4F05C4}"/>
              </a:ext>
            </a:extLst>
          </p:cNvPr>
          <p:cNvSpPr txBox="1"/>
          <p:nvPr userDrawn="1"/>
        </p:nvSpPr>
        <p:spPr>
          <a:xfrm>
            <a:off x="799200" y="6433200"/>
            <a:ext cx="4744800" cy="241200"/>
          </a:xfrm>
          <a:prstGeom prst="rect">
            <a:avLst/>
          </a:prstGeom>
          <a:noFill/>
        </p:spPr>
        <p:txBody>
          <a:bodyPr vert="horz" rtlCol="0" anchor="ctr">
            <a:noAutofit/>
          </a:bodyPr>
          <a:lstStyle/>
          <a:p>
            <a:pPr algn="l"/>
            <a:r>
              <a:rPr lang="en-GB" sz="900">
                <a:solidFill>
                  <a:srgbClr val="4E55A1"/>
                </a:solidFill>
                <a:latin typeface="Arial" panose="020B0604020202020204" pitchFamily="34" charset="0"/>
              </a:rPr>
              <a:t>| Public | BOF/FIN-FSA-UNRESTRICTED</a:t>
            </a:r>
          </a:p>
        </p:txBody>
      </p:sp>
    </p:spTree>
    <p:extLst>
      <p:ext uri="{BB962C8B-B14F-4D97-AF65-F5344CB8AC3E}">
        <p14:creationId xmlns:p14="http://schemas.microsoft.com/office/powerpoint/2010/main" val="1923510774"/>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ntent Blue text" preserve="1" userDrawn="1">
  <p:cSld name="two_contents_blu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E683-160E-474A-8124-AA09062185F0}"/>
              </a:ext>
            </a:extLst>
          </p:cNvPr>
          <p:cNvSpPr>
            <a:spLocks noGrp="1"/>
          </p:cNvSpPr>
          <p:nvPr>
            <p:ph type="title"/>
          </p:nvPr>
        </p:nvSpPr>
        <p:spPr/>
        <p:txBody>
          <a:bodyPr>
            <a:normAutofit/>
          </a:bodyPr>
          <a:lstStyle>
            <a:lvl1pPr>
              <a:defRPr sz="3500">
                <a:solidFill>
                  <a:srgbClr val="4E55A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C2AAA2C3-4455-D14F-9238-67B2FFA806E8}"/>
              </a:ext>
            </a:extLst>
          </p:cNvPr>
          <p:cNvSpPr>
            <a:spLocks noGrp="1"/>
          </p:cNvSpPr>
          <p:nvPr>
            <p:ph sz="half" idx="1"/>
          </p:nvPr>
        </p:nvSpPr>
        <p:spPr>
          <a:xfrm>
            <a:off x="597965" y="1825625"/>
            <a:ext cx="5421835" cy="4160308"/>
          </a:xfrm>
          <a:prstGeom prst="rect">
            <a:avLst/>
          </a:prstGeom>
        </p:spPr>
        <p:txBody>
          <a:bodyPr/>
          <a:lstStyle>
            <a:lvl1pPr>
              <a:defRPr sz="2400">
                <a:solidFill>
                  <a:srgbClr val="4E55A1"/>
                </a:solidFill>
              </a:defRPr>
            </a:lvl1pPr>
            <a:lvl2pPr>
              <a:defRPr sz="2000">
                <a:solidFill>
                  <a:srgbClr val="4E55A1"/>
                </a:solidFill>
              </a:defRPr>
            </a:lvl2pPr>
            <a:lvl3pPr>
              <a:defRPr sz="1800">
                <a:solidFill>
                  <a:srgbClr val="4E55A1"/>
                </a:solidFill>
              </a:defRPr>
            </a:lvl3pPr>
            <a:lvl4pPr>
              <a:defRPr sz="1600">
                <a:solidFill>
                  <a:srgbClr val="4E55A1"/>
                </a:solidFill>
              </a:defRPr>
            </a:lvl4pPr>
            <a:lvl5pPr>
              <a:defRPr sz="1400">
                <a:solidFill>
                  <a:srgbClr val="4E55A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8" name="Content Placeholder 2">
            <a:extLst>
              <a:ext uri="{FF2B5EF4-FFF2-40B4-BE49-F238E27FC236}">
                <a16:creationId xmlns:a16="http://schemas.microsoft.com/office/drawing/2014/main" id="{E0F72B86-6786-C042-B3F5-99F28336FFD9}"/>
              </a:ext>
            </a:extLst>
          </p:cNvPr>
          <p:cNvSpPr>
            <a:spLocks noGrp="1"/>
          </p:cNvSpPr>
          <p:nvPr>
            <p:ph sz="half" idx="13"/>
          </p:nvPr>
        </p:nvSpPr>
        <p:spPr>
          <a:xfrm>
            <a:off x="6185965" y="1825625"/>
            <a:ext cx="5421835" cy="4160308"/>
          </a:xfrm>
          <a:prstGeom prst="rect">
            <a:avLst/>
          </a:prstGeom>
        </p:spPr>
        <p:txBody>
          <a:bodyPr/>
          <a:lstStyle>
            <a:lvl1pPr>
              <a:defRPr sz="2400">
                <a:solidFill>
                  <a:srgbClr val="4E55A1"/>
                </a:solidFill>
              </a:defRPr>
            </a:lvl1pPr>
            <a:lvl2pPr>
              <a:defRPr sz="2000">
                <a:solidFill>
                  <a:srgbClr val="4E55A1"/>
                </a:solidFill>
              </a:defRPr>
            </a:lvl2pPr>
            <a:lvl3pPr>
              <a:defRPr sz="1800">
                <a:solidFill>
                  <a:srgbClr val="4E55A1"/>
                </a:solidFill>
              </a:defRPr>
            </a:lvl3pPr>
            <a:lvl4pPr>
              <a:defRPr sz="1600">
                <a:solidFill>
                  <a:srgbClr val="4E55A1"/>
                </a:solidFill>
              </a:defRPr>
            </a:lvl4pPr>
            <a:lvl5pPr>
              <a:defRPr sz="1400">
                <a:solidFill>
                  <a:srgbClr val="4E55A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AC835DF6-7E27-4CA5-99BF-B6C43DF35D8A}"/>
              </a:ext>
            </a:extLst>
          </p:cNvPr>
          <p:cNvSpPr>
            <a:spLocks noGrp="1"/>
          </p:cNvSpPr>
          <p:nvPr>
            <p:ph type="dt" sz="half" idx="14"/>
          </p:nvPr>
        </p:nvSpPr>
        <p:spPr/>
        <p:txBody>
          <a:bodyPr/>
          <a:lstStyle/>
          <a:p>
            <a:r>
              <a:rPr lang="fi-FI"/>
              <a:t>22.6.2023</a:t>
            </a:r>
            <a:endParaRPr lang="fi-FI" dirty="0"/>
          </a:p>
        </p:txBody>
      </p:sp>
      <p:sp>
        <p:nvSpPr>
          <p:cNvPr id="9" name="Slide Number Placeholder 8">
            <a:extLst>
              <a:ext uri="{FF2B5EF4-FFF2-40B4-BE49-F238E27FC236}">
                <a16:creationId xmlns:a16="http://schemas.microsoft.com/office/drawing/2014/main" id="{C84BA4FF-AA68-48D8-9D13-71A9FD3C9226}"/>
              </a:ext>
            </a:extLst>
          </p:cNvPr>
          <p:cNvSpPr>
            <a:spLocks noGrp="1"/>
          </p:cNvSpPr>
          <p:nvPr>
            <p:ph type="sldNum" sz="quarter" idx="16"/>
          </p:nvPr>
        </p:nvSpPr>
        <p:spPr/>
        <p:txBody>
          <a:bodyPr/>
          <a:lstStyle/>
          <a:p>
            <a:fld id="{471A5582-A9DA-4417-AD47-C383050DF7ED}" type="slidenum">
              <a:rPr lang="fi-FI" smtClean="0"/>
              <a:pPr/>
              <a:t>‹#›</a:t>
            </a:fld>
            <a:endParaRPr lang="fi-FI"/>
          </a:p>
        </p:txBody>
      </p:sp>
      <p:sp>
        <p:nvSpPr>
          <p:cNvPr id="4" name="d_distribution_slide">
            <a:extLst>
              <a:ext uri="{FF2B5EF4-FFF2-40B4-BE49-F238E27FC236}">
                <a16:creationId xmlns:a16="http://schemas.microsoft.com/office/drawing/2014/main" id="{A8A0A0B0-A327-4A2B-BAF2-9E7BA120A9E4}"/>
              </a:ext>
            </a:extLst>
          </p:cNvPr>
          <p:cNvSpPr txBox="1"/>
          <p:nvPr userDrawn="1"/>
        </p:nvSpPr>
        <p:spPr>
          <a:xfrm>
            <a:off x="799200" y="6433200"/>
            <a:ext cx="4744800" cy="241200"/>
          </a:xfrm>
          <a:prstGeom prst="rect">
            <a:avLst/>
          </a:prstGeom>
          <a:noFill/>
        </p:spPr>
        <p:txBody>
          <a:bodyPr vert="horz" rtlCol="0" anchor="ctr">
            <a:noAutofit/>
          </a:bodyPr>
          <a:lstStyle/>
          <a:p>
            <a:pPr algn="l"/>
            <a:r>
              <a:rPr lang="en-GB" sz="900">
                <a:solidFill>
                  <a:srgbClr val="4E55A1"/>
                </a:solidFill>
                <a:latin typeface="Arial" panose="020B0604020202020204" pitchFamily="34" charset="0"/>
              </a:rPr>
              <a:t>| Public | BOF/FIN-FSA-UNRESTRICTED</a:t>
            </a:r>
          </a:p>
        </p:txBody>
      </p:sp>
    </p:spTree>
    <p:extLst>
      <p:ext uri="{BB962C8B-B14F-4D97-AF65-F5344CB8AC3E}">
        <p14:creationId xmlns:p14="http://schemas.microsoft.com/office/powerpoint/2010/main" val="2698672734"/>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reserve="1">
  <p:cSld name="title_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6878A56A-82F1-4A36-B619-1608894B315B}"/>
              </a:ext>
            </a:extLst>
          </p:cNvPr>
          <p:cNvSpPr>
            <a:spLocks noGrp="1"/>
          </p:cNvSpPr>
          <p:nvPr>
            <p:ph type="dt" sz="half" idx="10"/>
          </p:nvPr>
        </p:nvSpPr>
        <p:spPr/>
        <p:txBody>
          <a:bodyPr/>
          <a:lstStyle/>
          <a:p>
            <a:r>
              <a:rPr lang="fi-FI"/>
              <a:t>22.6.2023</a:t>
            </a:r>
            <a:endParaRPr lang="fi-FI" dirty="0"/>
          </a:p>
        </p:txBody>
      </p:sp>
      <p:sp>
        <p:nvSpPr>
          <p:cNvPr id="7" name="Slide Number Placeholder 6">
            <a:extLst>
              <a:ext uri="{FF2B5EF4-FFF2-40B4-BE49-F238E27FC236}">
                <a16:creationId xmlns:a16="http://schemas.microsoft.com/office/drawing/2014/main" id="{A4E31D49-EF05-4CEA-8170-1180E3E91B70}"/>
              </a:ext>
            </a:extLst>
          </p:cNvPr>
          <p:cNvSpPr>
            <a:spLocks noGrp="1"/>
          </p:cNvSpPr>
          <p:nvPr>
            <p:ph type="sldNum" sz="quarter" idx="12"/>
          </p:nvPr>
        </p:nvSpPr>
        <p:spPr/>
        <p:txBody>
          <a:bodyPr/>
          <a:lstStyle/>
          <a:p>
            <a:fld id="{471A5582-A9DA-4417-AD47-C383050DF7ED}" type="slidenum">
              <a:rPr lang="fi-FI" smtClean="0"/>
              <a:pPr/>
              <a:t>‹#›</a:t>
            </a:fld>
            <a:endParaRPr lang="fi-FI"/>
          </a:p>
        </p:txBody>
      </p:sp>
      <p:sp>
        <p:nvSpPr>
          <p:cNvPr id="3" name="d_distribution_slide">
            <a:extLst>
              <a:ext uri="{FF2B5EF4-FFF2-40B4-BE49-F238E27FC236}">
                <a16:creationId xmlns:a16="http://schemas.microsoft.com/office/drawing/2014/main" id="{8A29968B-79F4-4CCF-ADC6-ECAA46DCA99D}"/>
              </a:ext>
            </a:extLst>
          </p:cNvPr>
          <p:cNvSpPr txBox="1"/>
          <p:nvPr userDrawn="1"/>
        </p:nvSpPr>
        <p:spPr>
          <a:xfrm>
            <a:off x="799200" y="6433200"/>
            <a:ext cx="4744800" cy="241200"/>
          </a:xfrm>
          <a:prstGeom prst="rect">
            <a:avLst/>
          </a:prstGeom>
          <a:noFill/>
        </p:spPr>
        <p:txBody>
          <a:bodyPr vert="horz" rtlCol="0" anchor="ctr">
            <a:noAutofit/>
          </a:bodyPr>
          <a:lstStyle/>
          <a:p>
            <a:pPr algn="l"/>
            <a:r>
              <a:rPr lang="en-GB" sz="900">
                <a:solidFill>
                  <a:srgbClr val="4E55A1"/>
                </a:solidFill>
                <a:latin typeface="Arial" panose="020B0604020202020204" pitchFamily="34" charset="0"/>
              </a:rPr>
              <a:t>| Public | BOF/FIN-FSA-UNRESTRICTED</a:t>
            </a:r>
          </a:p>
        </p:txBody>
      </p:sp>
    </p:spTree>
    <p:extLst>
      <p:ext uri="{BB962C8B-B14F-4D97-AF65-F5344CB8AC3E}">
        <p14:creationId xmlns:p14="http://schemas.microsoft.com/office/powerpoint/2010/main" val="3705015589"/>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emp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A533D-4E6F-44EF-804E-5C42F4305037}"/>
              </a:ext>
            </a:extLst>
          </p:cNvPr>
          <p:cNvSpPr>
            <a:spLocks noGrp="1"/>
          </p:cNvSpPr>
          <p:nvPr>
            <p:ph type="dt" sz="half" idx="10"/>
          </p:nvPr>
        </p:nvSpPr>
        <p:spPr/>
        <p:txBody>
          <a:bodyPr/>
          <a:lstStyle/>
          <a:p>
            <a:r>
              <a:rPr lang="fi-FI"/>
              <a:t>22.6.2023</a:t>
            </a:r>
            <a:endParaRPr lang="fi-FI" dirty="0"/>
          </a:p>
        </p:txBody>
      </p:sp>
      <p:sp>
        <p:nvSpPr>
          <p:cNvPr id="4" name="Slide Number Placeholder 3">
            <a:extLst>
              <a:ext uri="{FF2B5EF4-FFF2-40B4-BE49-F238E27FC236}">
                <a16:creationId xmlns:a16="http://schemas.microsoft.com/office/drawing/2014/main" id="{A2550EC6-BC5D-414D-9492-A2FC2330EFBF}"/>
              </a:ext>
            </a:extLst>
          </p:cNvPr>
          <p:cNvSpPr>
            <a:spLocks noGrp="1"/>
          </p:cNvSpPr>
          <p:nvPr>
            <p:ph type="sldNum" sz="quarter" idx="12"/>
          </p:nvPr>
        </p:nvSpPr>
        <p:spPr/>
        <p:txBody>
          <a:bodyPr/>
          <a:lstStyle/>
          <a:p>
            <a:fld id="{471A5582-A9DA-4417-AD47-C383050DF7ED}" type="slidenum">
              <a:rPr lang="fi-FI" smtClean="0"/>
              <a:pPr/>
              <a:t>‹#›</a:t>
            </a:fld>
            <a:endParaRPr lang="fi-FI"/>
          </a:p>
        </p:txBody>
      </p:sp>
      <p:sp>
        <p:nvSpPr>
          <p:cNvPr id="3" name="d_distribution_slide">
            <a:extLst>
              <a:ext uri="{FF2B5EF4-FFF2-40B4-BE49-F238E27FC236}">
                <a16:creationId xmlns:a16="http://schemas.microsoft.com/office/drawing/2014/main" id="{5037EE83-4F47-4CC5-84A4-3C87A164EA55}"/>
              </a:ext>
            </a:extLst>
          </p:cNvPr>
          <p:cNvSpPr txBox="1"/>
          <p:nvPr userDrawn="1"/>
        </p:nvSpPr>
        <p:spPr>
          <a:xfrm>
            <a:off x="799200" y="6433200"/>
            <a:ext cx="4744800" cy="241200"/>
          </a:xfrm>
          <a:prstGeom prst="rect">
            <a:avLst/>
          </a:prstGeom>
          <a:noFill/>
        </p:spPr>
        <p:txBody>
          <a:bodyPr vert="horz" rtlCol="0" anchor="ctr">
            <a:noAutofit/>
          </a:bodyPr>
          <a:lstStyle/>
          <a:p>
            <a:pPr algn="l"/>
            <a:r>
              <a:rPr lang="en-GB" sz="900">
                <a:solidFill>
                  <a:srgbClr val="4E55A1"/>
                </a:solidFill>
                <a:latin typeface="Arial" panose="020B0604020202020204" pitchFamily="34" charset="0"/>
              </a:rPr>
              <a:t>| Public | BOF/FIN-FSA-UNRESTRICTED</a:t>
            </a:r>
          </a:p>
        </p:txBody>
      </p:sp>
    </p:spTree>
    <p:extLst>
      <p:ext uri="{BB962C8B-B14F-4D97-AF65-F5344CB8AC3E}">
        <p14:creationId xmlns:p14="http://schemas.microsoft.com/office/powerpoint/2010/main" val="2460934250"/>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End Slide" type="title" preserve="1">
  <p:cSld name="end_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40705"/>
            <a:ext cx="12192000" cy="2387600"/>
          </a:xfrm>
        </p:spPr>
        <p:txBody>
          <a:bodyPr anchor="b">
            <a:normAutofit/>
          </a:bodyPr>
          <a:lstStyle>
            <a:lvl1pPr algn="ctr">
              <a:defRPr sz="3000"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0" y="3308162"/>
            <a:ext cx="12192000" cy="820778"/>
          </a:xfrm>
        </p:spPr>
        <p:txBody>
          <a:bodyPr>
            <a:normAutofit/>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Box 3">
            <a:extLst>
              <a:ext uri="{FF2B5EF4-FFF2-40B4-BE49-F238E27FC236}">
                <a16:creationId xmlns:a16="http://schemas.microsoft.com/office/drawing/2014/main" id="{47B33346-B06F-48B8-A743-C53CFE02A050}"/>
              </a:ext>
            </a:extLst>
          </p:cNvPr>
          <p:cNvSpPr txBox="1"/>
          <p:nvPr userDrawn="1"/>
        </p:nvSpPr>
        <p:spPr>
          <a:xfrm>
            <a:off x="3846131" y="3996958"/>
            <a:ext cx="4572000" cy="430887"/>
          </a:xfrm>
          <a:prstGeom prst="rect">
            <a:avLst/>
          </a:prstGeom>
          <a:noFill/>
        </p:spPr>
        <p:txBody>
          <a:bodyPr wrap="square" rtlCol="0">
            <a:spAutoFit/>
          </a:bodyPr>
          <a:lstStyle/>
          <a:p>
            <a:pPr algn="ctr"/>
            <a:r>
              <a:rPr lang="fi-FI" sz="2200" dirty="0">
                <a:solidFill>
                  <a:schemeClr val="bg1"/>
                </a:solidFill>
              </a:rPr>
              <a:t>bof.fi</a:t>
            </a:r>
            <a:endParaRPr lang="fi-FI" dirty="0">
              <a:solidFill>
                <a:schemeClr val="bg1"/>
              </a:solidFill>
            </a:endParaRPr>
          </a:p>
        </p:txBody>
      </p:sp>
    </p:spTree>
    <p:extLst>
      <p:ext uri="{BB962C8B-B14F-4D97-AF65-F5344CB8AC3E}">
        <p14:creationId xmlns:p14="http://schemas.microsoft.com/office/powerpoint/2010/main" val="2967469811"/>
      </p:ext>
    </p:extLst>
  </p:cSld>
  <p:clrMapOvr>
    <a:masterClrMapping/>
  </p:clrMapOvr>
  <p:extLst>
    <p:ext uri="{DCECCB84-F9BA-43D5-87BE-67443E8EF086}">
      <p15:sldGuideLst xmlns:p15="http://schemas.microsoft.com/office/powerpoint/2012/main">
        <p15:guide id="1" orient="horz" pos="2500" userDrawn="1">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6E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7965" y="365125"/>
            <a:ext cx="1099374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9129" y="1822450"/>
            <a:ext cx="10993741" cy="4352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4" name="Picture 23" descr="Logo">
            <a:extLst>
              <a:ext uri="{FF2B5EF4-FFF2-40B4-BE49-F238E27FC236}">
                <a16:creationId xmlns:a16="http://schemas.microsoft.com/office/drawing/2014/main" id="{9923AFFC-DE09-E147-87A9-52F5FA158401}"/>
              </a:ext>
            </a:extLst>
          </p:cNvPr>
          <p:cNvPicPr>
            <a:picLocks noChangeAspect="1"/>
          </p:cNvPicPr>
          <p:nvPr userDrawn="1"/>
        </p:nvPicPr>
        <p:blipFill>
          <a:blip r:embed="rId10"/>
          <a:stretch>
            <a:fillRect/>
          </a:stretch>
        </p:blipFill>
        <p:spPr>
          <a:xfrm>
            <a:off x="9790177" y="6290687"/>
            <a:ext cx="2121725" cy="389523"/>
          </a:xfrm>
          <a:prstGeom prst="rect">
            <a:avLst/>
          </a:prstGeom>
        </p:spPr>
      </p:pic>
      <p:sp>
        <p:nvSpPr>
          <p:cNvPr id="10" name="Rectangle 23">
            <a:extLst>
              <a:ext uri="{FF2B5EF4-FFF2-40B4-BE49-F238E27FC236}">
                <a16:creationId xmlns:a16="http://schemas.microsoft.com/office/drawing/2014/main" id="{D7C1A907-9FF1-49CA-BF1E-E05AF9CC926B}"/>
              </a:ext>
            </a:extLst>
          </p:cNvPr>
          <p:cNvSpPr>
            <a:spLocks noGrp="1" noChangeArrowheads="1"/>
          </p:cNvSpPr>
          <p:nvPr>
            <p:ph type="dt" sz="half" idx="2"/>
          </p:nvPr>
        </p:nvSpPr>
        <p:spPr bwMode="auto">
          <a:xfrm>
            <a:off x="180000" y="6433200"/>
            <a:ext cx="666544" cy="241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900" b="1">
                <a:solidFill>
                  <a:schemeClr val="accent1"/>
                </a:solidFill>
              </a:defRPr>
            </a:lvl1pPr>
          </a:lstStyle>
          <a:p>
            <a:r>
              <a:rPr lang="fi-FI"/>
              <a:t>22.6.2023</a:t>
            </a:r>
            <a:endParaRPr lang="fi-FI" dirty="0"/>
          </a:p>
        </p:txBody>
      </p:sp>
      <p:sp>
        <p:nvSpPr>
          <p:cNvPr id="11" name="Rectangle 24">
            <a:extLst>
              <a:ext uri="{FF2B5EF4-FFF2-40B4-BE49-F238E27FC236}">
                <a16:creationId xmlns:a16="http://schemas.microsoft.com/office/drawing/2014/main" id="{0B40D602-8C91-4626-8C99-1B649589FB93}"/>
              </a:ext>
            </a:extLst>
          </p:cNvPr>
          <p:cNvSpPr>
            <a:spLocks noGrp="1" noChangeArrowheads="1"/>
          </p:cNvSpPr>
          <p:nvPr>
            <p:ph type="ftr" sz="quarter" idx="3"/>
          </p:nvPr>
        </p:nvSpPr>
        <p:spPr bwMode="auto">
          <a:xfrm>
            <a:off x="1002772" y="6433200"/>
            <a:ext cx="4742828" cy="241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900">
                <a:solidFill>
                  <a:schemeClr val="accent1"/>
                </a:solidFill>
              </a:defRPr>
            </a:lvl1pPr>
          </a:lstStyle>
          <a:p>
            <a:r>
              <a:rPr lang="fi-FI"/>
              <a:t>Iikka Korhonen</a:t>
            </a:r>
            <a:endParaRPr lang="fi-FI" dirty="0"/>
          </a:p>
        </p:txBody>
      </p:sp>
      <p:sp>
        <p:nvSpPr>
          <p:cNvPr id="12" name="Dian numeron paikkamerkki 8">
            <a:extLst>
              <a:ext uri="{FF2B5EF4-FFF2-40B4-BE49-F238E27FC236}">
                <a16:creationId xmlns:a16="http://schemas.microsoft.com/office/drawing/2014/main" id="{B46C9B54-9618-4665-8463-0C5EB10013A9}"/>
              </a:ext>
            </a:extLst>
          </p:cNvPr>
          <p:cNvSpPr>
            <a:spLocks noGrp="1"/>
          </p:cNvSpPr>
          <p:nvPr>
            <p:ph type="sldNum" sz="quarter" idx="4"/>
          </p:nvPr>
        </p:nvSpPr>
        <p:spPr>
          <a:xfrm>
            <a:off x="5745600" y="6433200"/>
            <a:ext cx="698400" cy="241200"/>
          </a:xfrm>
          <a:prstGeom prst="rect">
            <a:avLst/>
          </a:prstGeom>
        </p:spPr>
        <p:txBody>
          <a:bodyPr vert="horz" lIns="0" tIns="0" rIns="0" bIns="0" rtlCol="0" anchor="ctr" anchorCtr="0"/>
          <a:lstStyle>
            <a:lvl1pPr algn="ctr">
              <a:defRPr sz="800">
                <a:solidFill>
                  <a:schemeClr val="accent1"/>
                </a:solidFill>
              </a:defRPr>
            </a:lvl1pPr>
          </a:lstStyle>
          <a:p>
            <a:fld id="{471A5582-A9DA-4417-AD47-C383050DF7ED}" type="slidenum">
              <a:rPr lang="fi-FI" smtClean="0"/>
              <a:pPr/>
              <a:t>‹#›</a:t>
            </a:fld>
            <a:endParaRPr lang="fi-FI"/>
          </a:p>
        </p:txBody>
      </p:sp>
    </p:spTree>
    <p:extLst>
      <p:ext uri="{BB962C8B-B14F-4D97-AF65-F5344CB8AC3E}">
        <p14:creationId xmlns:p14="http://schemas.microsoft.com/office/powerpoint/2010/main" val="3851807022"/>
      </p:ext>
    </p:extLst>
  </p:cSld>
  <p:clrMap bg1="lt1" tx1="dk1" bg2="lt2" tx2="dk2" accent1="accent1" accent2="accent2" accent3="accent3" accent4="accent4" accent5="accent5" accent6="accent6" hlink="hlink" folHlink="folHlink"/>
  <p:sldLayoutIdLst>
    <p:sldLayoutId id="2147483763" r:id="rId1"/>
    <p:sldLayoutId id="2147483769" r:id="rId2"/>
    <p:sldLayoutId id="2147483764" r:id="rId3"/>
    <p:sldLayoutId id="2147483765" r:id="rId4"/>
    <p:sldLayoutId id="2147483762" r:id="rId5"/>
    <p:sldLayoutId id="2147483766" r:id="rId6"/>
    <p:sldLayoutId id="2147483767" r:id="rId7"/>
    <p:sldLayoutId id="2147483768" r:id="rId8"/>
  </p:sldLayoutIdLst>
  <p:hf hdr="0"/>
  <p:txStyles>
    <p:titleStyle>
      <a:lvl1pPr algn="l" defTabSz="914400" rtl="0" eaLnBrk="1" latinLnBrk="0" hangingPunct="1">
        <a:lnSpc>
          <a:spcPct val="90000"/>
        </a:lnSpc>
        <a:spcBef>
          <a:spcPct val="0"/>
        </a:spcBef>
        <a:buNone/>
        <a:defRPr sz="3200" b="1" i="0" kern="1200">
          <a:solidFill>
            <a:srgbClr val="4E55A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1F800-59A0-4367-96A8-482E62D69783}"/>
              </a:ext>
            </a:extLst>
          </p:cNvPr>
          <p:cNvSpPr>
            <a:spLocks noGrp="1"/>
          </p:cNvSpPr>
          <p:nvPr>
            <p:ph type="ctrTitle"/>
          </p:nvPr>
        </p:nvSpPr>
        <p:spPr>
          <a:xfrm>
            <a:off x="0" y="4005075"/>
            <a:ext cx="12192000" cy="1243838"/>
          </a:xfrm>
        </p:spPr>
        <p:txBody>
          <a:bodyPr>
            <a:normAutofit fontScale="90000"/>
          </a:bodyPr>
          <a:lstStyle/>
          <a:p>
            <a:r>
              <a:rPr lang="en-US" dirty="0"/>
              <a:t>Comments on "The Eurasian roundabout: Trade flows into Russia through the Caucasus &amp; Central Asia</a:t>
            </a:r>
            <a:endParaRPr lang="en-GB" dirty="0"/>
          </a:p>
        </p:txBody>
      </p:sp>
      <p:sp>
        <p:nvSpPr>
          <p:cNvPr id="3" name="Subtitle 2">
            <a:extLst>
              <a:ext uri="{FF2B5EF4-FFF2-40B4-BE49-F238E27FC236}">
                <a16:creationId xmlns:a16="http://schemas.microsoft.com/office/drawing/2014/main" id="{3ED71574-01B3-4944-AAE7-B31B9B745657}"/>
              </a:ext>
            </a:extLst>
          </p:cNvPr>
          <p:cNvSpPr>
            <a:spLocks noGrp="1"/>
          </p:cNvSpPr>
          <p:nvPr>
            <p:ph type="subTitle" idx="1"/>
          </p:nvPr>
        </p:nvSpPr>
        <p:spPr/>
        <p:txBody>
          <a:bodyPr/>
          <a:lstStyle/>
          <a:p>
            <a:endParaRPr lang="en-GB" dirty="0"/>
          </a:p>
        </p:txBody>
      </p:sp>
      <p:sp>
        <p:nvSpPr>
          <p:cNvPr id="4" name="Footer Placeholder 3">
            <a:extLst>
              <a:ext uri="{FF2B5EF4-FFF2-40B4-BE49-F238E27FC236}">
                <a16:creationId xmlns:a16="http://schemas.microsoft.com/office/drawing/2014/main" id="{DF1EACA2-3365-4B52-B9D6-FA7FEE61DB98}"/>
              </a:ext>
            </a:extLst>
          </p:cNvPr>
          <p:cNvSpPr>
            <a:spLocks noGrp="1"/>
          </p:cNvSpPr>
          <p:nvPr>
            <p:ph type="ftr" sz="quarter" idx="3"/>
          </p:nvPr>
        </p:nvSpPr>
        <p:spPr/>
        <p:txBody>
          <a:bodyPr/>
          <a:lstStyle/>
          <a:p>
            <a:r>
              <a:rPr lang="en-GB"/>
              <a:t>Iikka Korhonen</a:t>
            </a:r>
            <a:endParaRPr lang="en-GB" dirty="0"/>
          </a:p>
        </p:txBody>
      </p:sp>
    </p:spTree>
    <p:extLst>
      <p:ext uri="{BB962C8B-B14F-4D97-AF65-F5344CB8AC3E}">
        <p14:creationId xmlns:p14="http://schemas.microsoft.com/office/powerpoint/2010/main" val="3161687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E749-6B77-4D65-BA5C-B25FBF5B5CCE}"/>
              </a:ext>
            </a:extLst>
          </p:cNvPr>
          <p:cNvSpPr>
            <a:spLocks noGrp="1"/>
          </p:cNvSpPr>
          <p:nvPr>
            <p:ph type="title"/>
          </p:nvPr>
        </p:nvSpPr>
        <p:spPr/>
        <p:txBody>
          <a:bodyPr/>
          <a:lstStyle/>
          <a:p>
            <a:r>
              <a:rPr lang="en-GB" dirty="0"/>
              <a:t>What does the paper do?</a:t>
            </a:r>
          </a:p>
        </p:txBody>
      </p:sp>
      <p:sp>
        <p:nvSpPr>
          <p:cNvPr id="3" name="Content Placeholder 2">
            <a:extLst>
              <a:ext uri="{FF2B5EF4-FFF2-40B4-BE49-F238E27FC236}">
                <a16:creationId xmlns:a16="http://schemas.microsoft.com/office/drawing/2014/main" id="{BC2C77DD-9006-4CFC-BCE9-E026F6091DC1}"/>
              </a:ext>
            </a:extLst>
          </p:cNvPr>
          <p:cNvSpPr>
            <a:spLocks noGrp="1"/>
          </p:cNvSpPr>
          <p:nvPr>
            <p:ph idx="1"/>
          </p:nvPr>
        </p:nvSpPr>
        <p:spPr>
          <a:xfrm>
            <a:off x="461395" y="1333850"/>
            <a:ext cx="11131476" cy="4841000"/>
          </a:xfrm>
        </p:spPr>
        <p:txBody>
          <a:bodyPr/>
          <a:lstStyle/>
          <a:p>
            <a:r>
              <a:rPr lang="en-GB" dirty="0"/>
              <a:t>Documents how the share of CCA3 (Armenia, Kazakhstan and Kyrgyz Republic – all members of the Eurasian Economic Union) in the exports of the EU and the US has increased, while the share of Russia in the exports has collapsed as the sanctions have kicked in</a:t>
            </a:r>
          </a:p>
          <a:p>
            <a:r>
              <a:rPr lang="en-GB" dirty="0"/>
              <a:t>Shows how the export increase to CCA3 is statistically significant in goods that have been sanctioned by the EU (also in similar goods)</a:t>
            </a:r>
          </a:p>
          <a:p>
            <a:r>
              <a:rPr lang="en-GB" dirty="0"/>
              <a:t>Shows that exports of sanctioned (or similar) goods from China and </a:t>
            </a:r>
            <a:r>
              <a:rPr lang="en-GB" dirty="0" err="1"/>
              <a:t>Türkiey</a:t>
            </a:r>
            <a:r>
              <a:rPr lang="en-GB" dirty="0"/>
              <a:t> to Russia also increased</a:t>
            </a:r>
          </a:p>
          <a:p>
            <a:endParaRPr lang="en-GB" dirty="0"/>
          </a:p>
          <a:p>
            <a:r>
              <a:rPr lang="en-GB" dirty="0"/>
              <a:t>Very nice and concise paper on a very important topic</a:t>
            </a:r>
          </a:p>
          <a:p>
            <a:endParaRPr lang="en-GB" dirty="0"/>
          </a:p>
        </p:txBody>
      </p:sp>
      <p:sp>
        <p:nvSpPr>
          <p:cNvPr id="4" name="Date Placeholder 3">
            <a:extLst>
              <a:ext uri="{FF2B5EF4-FFF2-40B4-BE49-F238E27FC236}">
                <a16:creationId xmlns:a16="http://schemas.microsoft.com/office/drawing/2014/main" id="{0E41BF0C-6DAF-42FB-9E9F-929B970DE7EF}"/>
              </a:ext>
            </a:extLst>
          </p:cNvPr>
          <p:cNvSpPr>
            <a:spLocks noGrp="1"/>
          </p:cNvSpPr>
          <p:nvPr>
            <p:ph type="dt" sz="half" idx="10"/>
          </p:nvPr>
        </p:nvSpPr>
        <p:spPr/>
        <p:txBody>
          <a:bodyPr/>
          <a:lstStyle/>
          <a:p>
            <a:r>
              <a:rPr lang="fi-FI"/>
              <a:t>22.6.2023</a:t>
            </a:r>
            <a:endParaRPr lang="fi-FI" dirty="0"/>
          </a:p>
        </p:txBody>
      </p:sp>
      <p:sp>
        <p:nvSpPr>
          <p:cNvPr id="5" name="Slide Number Placeholder 4">
            <a:extLst>
              <a:ext uri="{FF2B5EF4-FFF2-40B4-BE49-F238E27FC236}">
                <a16:creationId xmlns:a16="http://schemas.microsoft.com/office/drawing/2014/main" id="{B7F6E308-29D8-4A36-A16F-54E2881722B8}"/>
              </a:ext>
            </a:extLst>
          </p:cNvPr>
          <p:cNvSpPr>
            <a:spLocks noGrp="1"/>
          </p:cNvSpPr>
          <p:nvPr>
            <p:ph type="sldNum" sz="quarter" idx="12"/>
          </p:nvPr>
        </p:nvSpPr>
        <p:spPr/>
        <p:txBody>
          <a:bodyPr/>
          <a:lstStyle/>
          <a:p>
            <a:fld id="{471A5582-A9DA-4417-AD47-C383050DF7ED}" type="slidenum">
              <a:rPr lang="fi-FI" smtClean="0"/>
              <a:pPr/>
              <a:t>2</a:t>
            </a:fld>
            <a:endParaRPr lang="fi-FI"/>
          </a:p>
        </p:txBody>
      </p:sp>
    </p:spTree>
    <p:extLst>
      <p:ext uri="{BB962C8B-B14F-4D97-AF65-F5344CB8AC3E}">
        <p14:creationId xmlns:p14="http://schemas.microsoft.com/office/powerpoint/2010/main" val="968873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4028D-BC61-42C1-954E-09EED748E383}"/>
              </a:ext>
            </a:extLst>
          </p:cNvPr>
          <p:cNvSpPr>
            <a:spLocks noGrp="1"/>
          </p:cNvSpPr>
          <p:nvPr>
            <p:ph type="title"/>
          </p:nvPr>
        </p:nvSpPr>
        <p:spPr/>
        <p:txBody>
          <a:bodyPr/>
          <a:lstStyle/>
          <a:p>
            <a:r>
              <a:rPr lang="fi-FI" dirty="0"/>
              <a:t>Some </a:t>
            </a:r>
            <a:r>
              <a:rPr lang="fi-FI" dirty="0" err="1"/>
              <a:t>further</a:t>
            </a:r>
            <a:r>
              <a:rPr lang="fi-FI" dirty="0"/>
              <a:t> </a:t>
            </a:r>
            <a:r>
              <a:rPr lang="fi-FI" dirty="0" err="1"/>
              <a:t>notes</a:t>
            </a:r>
            <a:r>
              <a:rPr lang="fi-FI" dirty="0"/>
              <a:t> on </a:t>
            </a:r>
            <a:r>
              <a:rPr lang="fi-FI" dirty="0" err="1"/>
              <a:t>the</a:t>
            </a:r>
            <a:r>
              <a:rPr lang="fi-FI" dirty="0"/>
              <a:t> data etc.</a:t>
            </a:r>
          </a:p>
        </p:txBody>
      </p:sp>
      <p:sp>
        <p:nvSpPr>
          <p:cNvPr id="3" name="Content Placeholder 2">
            <a:extLst>
              <a:ext uri="{FF2B5EF4-FFF2-40B4-BE49-F238E27FC236}">
                <a16:creationId xmlns:a16="http://schemas.microsoft.com/office/drawing/2014/main" id="{72E0891E-6CC0-4085-8C2B-6973B316651D}"/>
              </a:ext>
            </a:extLst>
          </p:cNvPr>
          <p:cNvSpPr>
            <a:spLocks noGrp="1"/>
          </p:cNvSpPr>
          <p:nvPr>
            <p:ph idx="1"/>
          </p:nvPr>
        </p:nvSpPr>
        <p:spPr>
          <a:xfrm>
            <a:off x="385895" y="1317072"/>
            <a:ext cx="11206976" cy="4857778"/>
          </a:xfrm>
        </p:spPr>
        <p:txBody>
          <a:bodyPr>
            <a:normAutofit lnSpcReduction="10000"/>
          </a:bodyPr>
          <a:lstStyle/>
          <a:p>
            <a:r>
              <a:rPr lang="fi-FI" dirty="0" err="1"/>
              <a:t>Offical</a:t>
            </a:r>
            <a:r>
              <a:rPr lang="fi-FI" dirty="0"/>
              <a:t> </a:t>
            </a:r>
            <a:r>
              <a:rPr lang="fi-FI" dirty="0" err="1"/>
              <a:t>customs</a:t>
            </a:r>
            <a:r>
              <a:rPr lang="fi-FI" dirty="0"/>
              <a:t> data, </a:t>
            </a:r>
            <a:r>
              <a:rPr lang="fi-FI" dirty="0" err="1"/>
              <a:t>does</a:t>
            </a:r>
            <a:r>
              <a:rPr lang="fi-FI" dirty="0"/>
              <a:t> </a:t>
            </a:r>
            <a:r>
              <a:rPr lang="fi-FI" dirty="0" err="1"/>
              <a:t>not</a:t>
            </a:r>
            <a:r>
              <a:rPr lang="fi-FI" dirty="0"/>
              <a:t> cover </a:t>
            </a:r>
            <a:r>
              <a:rPr lang="fi-FI" dirty="0" err="1"/>
              <a:t>smuggling</a:t>
            </a:r>
            <a:endParaRPr lang="fi-FI" dirty="0"/>
          </a:p>
          <a:p>
            <a:r>
              <a:rPr lang="fi-FI" dirty="0"/>
              <a:t>HS6 </a:t>
            </a:r>
            <a:r>
              <a:rPr lang="fi-FI" dirty="0" err="1"/>
              <a:t>product</a:t>
            </a:r>
            <a:r>
              <a:rPr lang="fi-FI" dirty="0"/>
              <a:t> </a:t>
            </a:r>
            <a:r>
              <a:rPr lang="fi-FI" i="1" dirty="0" err="1"/>
              <a:t>group</a:t>
            </a:r>
            <a:r>
              <a:rPr lang="fi-FI" dirty="0"/>
              <a:t> </a:t>
            </a:r>
            <a:r>
              <a:rPr lang="fi-FI" dirty="0" err="1"/>
              <a:t>level</a:t>
            </a:r>
            <a:r>
              <a:rPr lang="fi-FI" dirty="0"/>
              <a:t> data, </a:t>
            </a:r>
            <a:r>
              <a:rPr lang="fi-FI" dirty="0" err="1"/>
              <a:t>so</a:t>
            </a:r>
            <a:r>
              <a:rPr lang="fi-FI" dirty="0"/>
              <a:t> no </a:t>
            </a:r>
            <a:r>
              <a:rPr lang="fi-FI" dirty="0" err="1"/>
              <a:t>product</a:t>
            </a:r>
            <a:r>
              <a:rPr lang="fi-FI" dirty="0"/>
              <a:t> </a:t>
            </a:r>
            <a:r>
              <a:rPr lang="fi-FI" dirty="0" err="1"/>
              <a:t>level</a:t>
            </a:r>
            <a:r>
              <a:rPr lang="fi-FI" dirty="0"/>
              <a:t> data (</a:t>
            </a:r>
            <a:r>
              <a:rPr lang="fi-FI" dirty="0" err="1"/>
              <a:t>sometimes</a:t>
            </a:r>
            <a:r>
              <a:rPr lang="fi-FI" dirty="0"/>
              <a:t> </a:t>
            </a:r>
            <a:r>
              <a:rPr lang="fi-FI" dirty="0" err="1"/>
              <a:t>sanctions</a:t>
            </a:r>
            <a:r>
              <a:rPr lang="fi-FI" dirty="0"/>
              <a:t> </a:t>
            </a:r>
            <a:r>
              <a:rPr lang="fi-FI" dirty="0" err="1"/>
              <a:t>have</a:t>
            </a:r>
            <a:r>
              <a:rPr lang="fi-FI" dirty="0"/>
              <a:t> </a:t>
            </a:r>
            <a:r>
              <a:rPr lang="fi-FI" dirty="0" err="1"/>
              <a:t>not</a:t>
            </a:r>
            <a:r>
              <a:rPr lang="fi-FI" dirty="0"/>
              <a:t> </a:t>
            </a:r>
            <a:r>
              <a:rPr lang="fi-FI" dirty="0" err="1"/>
              <a:t>been</a:t>
            </a:r>
            <a:r>
              <a:rPr lang="fi-FI" dirty="0"/>
              <a:t> </a:t>
            </a:r>
            <a:r>
              <a:rPr lang="fi-FI" dirty="0" err="1"/>
              <a:t>very</a:t>
            </a:r>
            <a:r>
              <a:rPr lang="fi-FI" dirty="0"/>
              <a:t> </a:t>
            </a:r>
            <a:r>
              <a:rPr lang="fi-FI" dirty="0" err="1"/>
              <a:t>clear</a:t>
            </a:r>
            <a:r>
              <a:rPr lang="fi-FI" dirty="0"/>
              <a:t> on </a:t>
            </a:r>
            <a:r>
              <a:rPr lang="fi-FI" dirty="0" err="1"/>
              <a:t>the</a:t>
            </a:r>
            <a:r>
              <a:rPr lang="fi-FI" dirty="0"/>
              <a:t> </a:t>
            </a:r>
            <a:r>
              <a:rPr lang="fi-FI" dirty="0" err="1"/>
              <a:t>exact</a:t>
            </a:r>
            <a:r>
              <a:rPr lang="fi-FI" dirty="0"/>
              <a:t> HS </a:t>
            </a:r>
            <a:r>
              <a:rPr lang="fi-FI" dirty="0" err="1"/>
              <a:t>codes</a:t>
            </a:r>
            <a:r>
              <a:rPr lang="fi-FI" dirty="0"/>
              <a:t> etc.)</a:t>
            </a:r>
          </a:p>
          <a:p>
            <a:endParaRPr lang="fi-FI" dirty="0"/>
          </a:p>
          <a:p>
            <a:r>
              <a:rPr lang="fi-FI" dirty="0" err="1"/>
              <a:t>Does</a:t>
            </a:r>
            <a:r>
              <a:rPr lang="fi-FI" dirty="0"/>
              <a:t> </a:t>
            </a:r>
            <a:r>
              <a:rPr lang="fi-FI" dirty="0" err="1"/>
              <a:t>this</a:t>
            </a:r>
            <a:r>
              <a:rPr lang="fi-FI" dirty="0"/>
              <a:t> </a:t>
            </a:r>
            <a:r>
              <a:rPr lang="fi-FI" dirty="0" err="1"/>
              <a:t>make</a:t>
            </a:r>
            <a:r>
              <a:rPr lang="fi-FI" dirty="0"/>
              <a:t> </a:t>
            </a:r>
            <a:r>
              <a:rPr lang="fi-FI" dirty="0" err="1"/>
              <a:t>the</a:t>
            </a:r>
            <a:r>
              <a:rPr lang="fi-FI" dirty="0"/>
              <a:t> </a:t>
            </a:r>
            <a:r>
              <a:rPr lang="fi-FI" dirty="0" err="1"/>
              <a:t>paper</a:t>
            </a:r>
            <a:r>
              <a:rPr lang="fi-FI" dirty="0"/>
              <a:t> </a:t>
            </a:r>
            <a:r>
              <a:rPr lang="fi-FI" dirty="0" err="1"/>
              <a:t>less</a:t>
            </a:r>
            <a:r>
              <a:rPr lang="fi-FI" dirty="0"/>
              <a:t> </a:t>
            </a:r>
            <a:r>
              <a:rPr lang="fi-FI" dirty="0" err="1"/>
              <a:t>important</a:t>
            </a:r>
            <a:r>
              <a:rPr lang="fi-FI" dirty="0"/>
              <a:t>? </a:t>
            </a:r>
            <a:r>
              <a:rPr lang="fi-FI" b="1" dirty="0"/>
              <a:t>No.</a:t>
            </a:r>
            <a:r>
              <a:rPr lang="fi-FI" dirty="0"/>
              <a:t> </a:t>
            </a:r>
            <a:r>
              <a:rPr lang="fi-FI" dirty="0" err="1"/>
              <a:t>We</a:t>
            </a:r>
            <a:r>
              <a:rPr lang="fi-FI" dirty="0"/>
              <a:t> </a:t>
            </a:r>
            <a:r>
              <a:rPr lang="fi-FI" dirty="0" err="1"/>
              <a:t>are</a:t>
            </a:r>
            <a:r>
              <a:rPr lang="fi-FI" dirty="0"/>
              <a:t> </a:t>
            </a:r>
            <a:r>
              <a:rPr lang="fi-FI" dirty="0" err="1"/>
              <a:t>economists</a:t>
            </a:r>
            <a:r>
              <a:rPr lang="fi-FI" dirty="0"/>
              <a:t>, and – </a:t>
            </a:r>
            <a:r>
              <a:rPr lang="fi-FI" dirty="0" err="1"/>
              <a:t>while</a:t>
            </a:r>
            <a:r>
              <a:rPr lang="fi-FI" dirty="0"/>
              <a:t> </a:t>
            </a:r>
            <a:r>
              <a:rPr lang="fi-FI" dirty="0" err="1"/>
              <a:t>more</a:t>
            </a:r>
            <a:r>
              <a:rPr lang="fi-FI" dirty="0"/>
              <a:t> </a:t>
            </a:r>
            <a:r>
              <a:rPr lang="fi-FI" dirty="0" err="1"/>
              <a:t>detailed</a:t>
            </a:r>
            <a:r>
              <a:rPr lang="fi-FI" dirty="0"/>
              <a:t> data </a:t>
            </a:r>
            <a:r>
              <a:rPr lang="fi-FI" dirty="0" err="1"/>
              <a:t>would</a:t>
            </a:r>
            <a:r>
              <a:rPr lang="fi-FI" dirty="0"/>
              <a:t> </a:t>
            </a:r>
            <a:r>
              <a:rPr lang="fi-FI" dirty="0" err="1"/>
              <a:t>be</a:t>
            </a:r>
            <a:r>
              <a:rPr lang="fi-FI" dirty="0"/>
              <a:t> </a:t>
            </a:r>
            <a:r>
              <a:rPr lang="fi-FI" dirty="0" err="1"/>
              <a:t>nice</a:t>
            </a:r>
            <a:r>
              <a:rPr lang="fi-FI" dirty="0"/>
              <a:t> – </a:t>
            </a:r>
            <a:r>
              <a:rPr lang="fi-FI" dirty="0" err="1"/>
              <a:t>we</a:t>
            </a:r>
            <a:r>
              <a:rPr lang="fi-FI" dirty="0"/>
              <a:t> </a:t>
            </a:r>
            <a:r>
              <a:rPr lang="fi-FI" dirty="0" err="1"/>
              <a:t>can</a:t>
            </a:r>
            <a:r>
              <a:rPr lang="fi-FI" dirty="0"/>
              <a:t> </a:t>
            </a:r>
            <a:r>
              <a:rPr lang="fi-FI" dirty="0" err="1"/>
              <a:t>also</a:t>
            </a:r>
            <a:r>
              <a:rPr lang="fi-FI" dirty="0"/>
              <a:t> </a:t>
            </a:r>
            <a:r>
              <a:rPr lang="fi-FI" dirty="0" err="1"/>
              <a:t>reach</a:t>
            </a:r>
            <a:r>
              <a:rPr lang="fi-FI" dirty="0"/>
              <a:t> some </a:t>
            </a:r>
            <a:r>
              <a:rPr lang="fi-FI" dirty="0" err="1"/>
              <a:t>conclusions</a:t>
            </a:r>
            <a:r>
              <a:rPr lang="fi-FI" dirty="0"/>
              <a:t> </a:t>
            </a:r>
            <a:r>
              <a:rPr lang="fi-FI" dirty="0" err="1"/>
              <a:t>with</a:t>
            </a:r>
            <a:r>
              <a:rPr lang="fi-FI" dirty="0"/>
              <a:t> </a:t>
            </a:r>
            <a:r>
              <a:rPr lang="fi-FI" dirty="0" err="1"/>
              <a:t>less</a:t>
            </a:r>
            <a:r>
              <a:rPr lang="fi-FI" dirty="0"/>
              <a:t> </a:t>
            </a:r>
            <a:r>
              <a:rPr lang="fi-FI" dirty="0" err="1"/>
              <a:t>than</a:t>
            </a:r>
            <a:r>
              <a:rPr lang="fi-FI" dirty="0"/>
              <a:t> </a:t>
            </a:r>
            <a:r>
              <a:rPr lang="fi-FI" dirty="0" err="1"/>
              <a:t>perfect</a:t>
            </a:r>
            <a:r>
              <a:rPr lang="fi-FI" dirty="0"/>
              <a:t> data. </a:t>
            </a:r>
            <a:r>
              <a:rPr lang="fi-FI" dirty="0" err="1"/>
              <a:t>We</a:t>
            </a:r>
            <a:r>
              <a:rPr lang="fi-FI" dirty="0"/>
              <a:t> </a:t>
            </a:r>
            <a:r>
              <a:rPr lang="fi-FI" dirty="0" err="1"/>
              <a:t>can</a:t>
            </a:r>
            <a:r>
              <a:rPr lang="fi-FI" dirty="0"/>
              <a:t> </a:t>
            </a:r>
            <a:r>
              <a:rPr lang="fi-FI" dirty="0" err="1"/>
              <a:t>get</a:t>
            </a:r>
            <a:r>
              <a:rPr lang="fi-FI" dirty="0"/>
              <a:t> a </a:t>
            </a:r>
            <a:r>
              <a:rPr lang="fi-FI" dirty="0" err="1"/>
              <a:t>pretty</a:t>
            </a:r>
            <a:r>
              <a:rPr lang="fi-FI" dirty="0"/>
              <a:t> </a:t>
            </a:r>
            <a:r>
              <a:rPr lang="fi-FI" dirty="0" err="1"/>
              <a:t>good</a:t>
            </a:r>
            <a:r>
              <a:rPr lang="fi-FI" dirty="0"/>
              <a:t> </a:t>
            </a:r>
            <a:r>
              <a:rPr lang="fi-FI" dirty="0" err="1"/>
              <a:t>sense</a:t>
            </a:r>
            <a:r>
              <a:rPr lang="fi-FI" dirty="0"/>
              <a:t> of </a:t>
            </a:r>
            <a:r>
              <a:rPr lang="fi-FI" dirty="0" err="1"/>
              <a:t>direction</a:t>
            </a:r>
            <a:r>
              <a:rPr lang="fi-FI" dirty="0"/>
              <a:t> and of </a:t>
            </a:r>
            <a:r>
              <a:rPr lang="fi-FI" dirty="0" err="1"/>
              <a:t>the</a:t>
            </a:r>
            <a:r>
              <a:rPr lang="fi-FI" dirty="0"/>
              <a:t> </a:t>
            </a:r>
            <a:r>
              <a:rPr lang="fi-FI" dirty="0" err="1"/>
              <a:t>order</a:t>
            </a:r>
            <a:r>
              <a:rPr lang="fi-FI" dirty="0"/>
              <a:t> of </a:t>
            </a:r>
            <a:r>
              <a:rPr lang="fi-FI" dirty="0" err="1"/>
              <a:t>magnitude</a:t>
            </a:r>
            <a:r>
              <a:rPr lang="fi-FI" dirty="0"/>
              <a:t>. </a:t>
            </a:r>
            <a:r>
              <a:rPr lang="fi-FI" dirty="0" err="1"/>
              <a:t>We</a:t>
            </a:r>
            <a:r>
              <a:rPr lang="fi-FI" dirty="0"/>
              <a:t> </a:t>
            </a:r>
            <a:r>
              <a:rPr lang="fi-FI" dirty="0" err="1"/>
              <a:t>can</a:t>
            </a:r>
            <a:r>
              <a:rPr lang="fi-FI" dirty="0"/>
              <a:t> </a:t>
            </a:r>
            <a:r>
              <a:rPr lang="fi-FI" dirty="0" err="1"/>
              <a:t>always</a:t>
            </a:r>
            <a:r>
              <a:rPr lang="fi-FI" dirty="0"/>
              <a:t> </a:t>
            </a:r>
            <a:r>
              <a:rPr lang="fi-FI" dirty="0" err="1"/>
              <a:t>debate</a:t>
            </a:r>
            <a:r>
              <a:rPr lang="fi-FI" dirty="0"/>
              <a:t> </a:t>
            </a:r>
            <a:r>
              <a:rPr lang="fi-FI" dirty="0" err="1"/>
              <a:t>the</a:t>
            </a:r>
            <a:r>
              <a:rPr lang="fi-FI" dirty="0"/>
              <a:t> </a:t>
            </a:r>
            <a:r>
              <a:rPr lang="fi-FI" dirty="0" err="1"/>
              <a:t>details</a:t>
            </a:r>
            <a:r>
              <a:rPr lang="fi-FI" dirty="0"/>
              <a:t>, </a:t>
            </a:r>
            <a:r>
              <a:rPr lang="fi-FI" dirty="0" err="1"/>
              <a:t>obviously</a:t>
            </a:r>
            <a:r>
              <a:rPr lang="fi-FI" dirty="0"/>
              <a:t>…</a:t>
            </a:r>
          </a:p>
          <a:p>
            <a:endParaRPr lang="fi-FI" dirty="0"/>
          </a:p>
          <a:p>
            <a:r>
              <a:rPr lang="fi-FI" b="1" dirty="0"/>
              <a:t>”…</a:t>
            </a:r>
            <a:r>
              <a:rPr lang="fi-FI" b="1" dirty="0" err="1"/>
              <a:t>increased</a:t>
            </a:r>
            <a:r>
              <a:rPr lang="fi-FI" b="1" dirty="0"/>
              <a:t> </a:t>
            </a:r>
            <a:r>
              <a:rPr lang="fi-FI" b="1" dirty="0" err="1"/>
              <a:t>exports</a:t>
            </a:r>
            <a:r>
              <a:rPr lang="fi-FI" b="1" dirty="0"/>
              <a:t> to CCA3 </a:t>
            </a:r>
            <a:r>
              <a:rPr lang="fi-FI" b="1" dirty="0" err="1"/>
              <a:t>account</a:t>
            </a:r>
            <a:r>
              <a:rPr lang="fi-FI" b="1" dirty="0"/>
              <a:t> for a </a:t>
            </a:r>
            <a:r>
              <a:rPr lang="fi-FI" b="1" dirty="0" err="1"/>
              <a:t>small</a:t>
            </a:r>
            <a:r>
              <a:rPr lang="fi-FI" b="1" dirty="0"/>
              <a:t> </a:t>
            </a:r>
            <a:r>
              <a:rPr lang="fi-FI" b="1" dirty="0" err="1"/>
              <a:t>fraction</a:t>
            </a:r>
            <a:r>
              <a:rPr lang="fi-FI" b="1" dirty="0"/>
              <a:t> of </a:t>
            </a:r>
            <a:r>
              <a:rPr lang="fi-FI" b="1" dirty="0" err="1"/>
              <a:t>the</a:t>
            </a:r>
            <a:r>
              <a:rPr lang="fi-FI" b="1" dirty="0"/>
              <a:t> </a:t>
            </a:r>
            <a:r>
              <a:rPr lang="fi-FI" b="1" dirty="0" err="1"/>
              <a:t>drop</a:t>
            </a:r>
            <a:r>
              <a:rPr lang="fi-FI" b="1" dirty="0"/>
              <a:t> in </a:t>
            </a:r>
            <a:r>
              <a:rPr lang="fi-FI" b="1" dirty="0" err="1"/>
              <a:t>direct</a:t>
            </a:r>
            <a:r>
              <a:rPr lang="fi-FI" b="1" dirty="0"/>
              <a:t> </a:t>
            </a:r>
            <a:r>
              <a:rPr lang="fi-FI" b="1" dirty="0" err="1"/>
              <a:t>trade</a:t>
            </a:r>
            <a:r>
              <a:rPr lang="fi-FI" b="1" dirty="0"/>
              <a:t>.”</a:t>
            </a:r>
          </a:p>
        </p:txBody>
      </p:sp>
      <p:sp>
        <p:nvSpPr>
          <p:cNvPr id="4" name="Date Placeholder 3">
            <a:extLst>
              <a:ext uri="{FF2B5EF4-FFF2-40B4-BE49-F238E27FC236}">
                <a16:creationId xmlns:a16="http://schemas.microsoft.com/office/drawing/2014/main" id="{79CAEC5C-7B6C-4562-B16E-E2D9BB73B085}"/>
              </a:ext>
            </a:extLst>
          </p:cNvPr>
          <p:cNvSpPr>
            <a:spLocks noGrp="1"/>
          </p:cNvSpPr>
          <p:nvPr>
            <p:ph type="dt" sz="half" idx="10"/>
          </p:nvPr>
        </p:nvSpPr>
        <p:spPr/>
        <p:txBody>
          <a:bodyPr/>
          <a:lstStyle/>
          <a:p>
            <a:r>
              <a:rPr lang="fi-FI"/>
              <a:t>22.6.2023</a:t>
            </a:r>
            <a:endParaRPr lang="fi-FI" dirty="0"/>
          </a:p>
        </p:txBody>
      </p:sp>
      <p:sp>
        <p:nvSpPr>
          <p:cNvPr id="5" name="Slide Number Placeholder 4">
            <a:extLst>
              <a:ext uri="{FF2B5EF4-FFF2-40B4-BE49-F238E27FC236}">
                <a16:creationId xmlns:a16="http://schemas.microsoft.com/office/drawing/2014/main" id="{DD028D47-B80B-4EF0-9672-39EA1D3A8BCB}"/>
              </a:ext>
            </a:extLst>
          </p:cNvPr>
          <p:cNvSpPr>
            <a:spLocks noGrp="1"/>
          </p:cNvSpPr>
          <p:nvPr>
            <p:ph type="sldNum" sz="quarter" idx="12"/>
          </p:nvPr>
        </p:nvSpPr>
        <p:spPr/>
        <p:txBody>
          <a:bodyPr/>
          <a:lstStyle/>
          <a:p>
            <a:fld id="{471A5582-A9DA-4417-AD47-C383050DF7ED}" type="slidenum">
              <a:rPr lang="fi-FI" smtClean="0"/>
              <a:pPr/>
              <a:t>3</a:t>
            </a:fld>
            <a:endParaRPr lang="fi-FI"/>
          </a:p>
        </p:txBody>
      </p:sp>
    </p:spTree>
    <p:extLst>
      <p:ext uri="{BB962C8B-B14F-4D97-AF65-F5344CB8AC3E}">
        <p14:creationId xmlns:p14="http://schemas.microsoft.com/office/powerpoint/2010/main" val="4251606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C3B65-C819-4BAC-BA4B-775AA191F140}"/>
              </a:ext>
            </a:extLst>
          </p:cNvPr>
          <p:cNvSpPr>
            <a:spLocks noGrp="1"/>
          </p:cNvSpPr>
          <p:nvPr>
            <p:ph type="title"/>
          </p:nvPr>
        </p:nvSpPr>
        <p:spPr/>
        <p:txBody>
          <a:bodyPr/>
          <a:lstStyle/>
          <a:p>
            <a:r>
              <a:rPr lang="fi-FI" dirty="0"/>
              <a:t>Some </a:t>
            </a:r>
            <a:r>
              <a:rPr lang="fi-FI" dirty="0" err="1"/>
              <a:t>comments</a:t>
            </a:r>
            <a:r>
              <a:rPr lang="fi-FI" dirty="0"/>
              <a:t> on </a:t>
            </a:r>
            <a:r>
              <a:rPr lang="fi-FI" dirty="0" err="1"/>
              <a:t>the</a:t>
            </a:r>
            <a:r>
              <a:rPr lang="fi-FI" dirty="0"/>
              <a:t> </a:t>
            </a:r>
            <a:r>
              <a:rPr lang="fi-FI" dirty="0" err="1"/>
              <a:t>regressions</a:t>
            </a:r>
            <a:endParaRPr lang="fi-FI" dirty="0"/>
          </a:p>
        </p:txBody>
      </p:sp>
      <p:sp>
        <p:nvSpPr>
          <p:cNvPr id="3" name="Content Placeholder 2">
            <a:extLst>
              <a:ext uri="{FF2B5EF4-FFF2-40B4-BE49-F238E27FC236}">
                <a16:creationId xmlns:a16="http://schemas.microsoft.com/office/drawing/2014/main" id="{ADB62A2B-8400-4660-B25F-054D1F9EE7D0}"/>
              </a:ext>
            </a:extLst>
          </p:cNvPr>
          <p:cNvSpPr>
            <a:spLocks noGrp="1"/>
          </p:cNvSpPr>
          <p:nvPr>
            <p:ph idx="1"/>
          </p:nvPr>
        </p:nvSpPr>
        <p:spPr>
          <a:xfrm>
            <a:off x="511729" y="1426128"/>
            <a:ext cx="11081142" cy="4748722"/>
          </a:xfrm>
        </p:spPr>
        <p:txBody>
          <a:bodyPr/>
          <a:lstStyle/>
          <a:p>
            <a:r>
              <a:rPr lang="fi-FI" dirty="0" err="1"/>
              <a:t>Being</a:t>
            </a:r>
            <a:r>
              <a:rPr lang="fi-FI" dirty="0"/>
              <a:t> </a:t>
            </a:r>
            <a:r>
              <a:rPr lang="fi-FI" dirty="0" err="1"/>
              <a:t>able</a:t>
            </a:r>
            <a:r>
              <a:rPr lang="fi-FI" dirty="0"/>
              <a:t> to </a:t>
            </a:r>
            <a:r>
              <a:rPr lang="fi-FI" dirty="0" err="1"/>
              <a:t>distinguish</a:t>
            </a:r>
            <a:r>
              <a:rPr lang="fi-FI" dirty="0"/>
              <a:t> </a:t>
            </a:r>
            <a:r>
              <a:rPr lang="fi-FI" dirty="0" err="1"/>
              <a:t>between</a:t>
            </a:r>
            <a:r>
              <a:rPr lang="fi-FI" dirty="0"/>
              <a:t> </a:t>
            </a:r>
            <a:r>
              <a:rPr lang="fi-FI" dirty="0" err="1"/>
              <a:t>sanctions</a:t>
            </a:r>
            <a:r>
              <a:rPr lang="fi-FI" dirty="0"/>
              <a:t> </a:t>
            </a:r>
            <a:r>
              <a:rPr lang="fi-FI" dirty="0" err="1"/>
              <a:t>related</a:t>
            </a:r>
            <a:r>
              <a:rPr lang="fi-FI" dirty="0"/>
              <a:t> to </a:t>
            </a:r>
            <a:r>
              <a:rPr lang="fi-FI" dirty="0" err="1"/>
              <a:t>luxury</a:t>
            </a:r>
            <a:r>
              <a:rPr lang="fi-FI" dirty="0"/>
              <a:t> </a:t>
            </a:r>
            <a:r>
              <a:rPr lang="fi-FI" dirty="0" err="1"/>
              <a:t>goods</a:t>
            </a:r>
            <a:r>
              <a:rPr lang="fi-FI" dirty="0"/>
              <a:t>, </a:t>
            </a:r>
            <a:r>
              <a:rPr lang="fi-FI" dirty="0" err="1"/>
              <a:t>industrial</a:t>
            </a:r>
            <a:r>
              <a:rPr lang="fi-FI" dirty="0"/>
              <a:t>/transport </a:t>
            </a:r>
            <a:r>
              <a:rPr lang="fi-FI" dirty="0" err="1"/>
              <a:t>capacity</a:t>
            </a:r>
            <a:r>
              <a:rPr lang="fi-FI" dirty="0"/>
              <a:t> and </a:t>
            </a:r>
            <a:r>
              <a:rPr lang="fi-FI" dirty="0" err="1"/>
              <a:t>dual-use</a:t>
            </a:r>
            <a:r>
              <a:rPr lang="fi-FI" dirty="0"/>
              <a:t> and </a:t>
            </a:r>
            <a:r>
              <a:rPr lang="fi-FI" dirty="0" err="1"/>
              <a:t>military</a:t>
            </a:r>
            <a:r>
              <a:rPr lang="fi-FI" dirty="0"/>
              <a:t> </a:t>
            </a:r>
            <a:r>
              <a:rPr lang="fi-FI" dirty="0" err="1"/>
              <a:t>technologies</a:t>
            </a:r>
            <a:r>
              <a:rPr lang="fi-FI" dirty="0"/>
              <a:t> is </a:t>
            </a:r>
            <a:r>
              <a:rPr lang="fi-FI" dirty="0" err="1"/>
              <a:t>very</a:t>
            </a:r>
            <a:r>
              <a:rPr lang="fi-FI" dirty="0"/>
              <a:t> </a:t>
            </a:r>
            <a:r>
              <a:rPr lang="fi-FI" dirty="0" err="1"/>
              <a:t>valuable</a:t>
            </a:r>
            <a:r>
              <a:rPr lang="fi-FI" dirty="0"/>
              <a:t> (</a:t>
            </a:r>
            <a:r>
              <a:rPr lang="fi-FI" dirty="0" err="1"/>
              <a:t>although</a:t>
            </a:r>
            <a:r>
              <a:rPr lang="fi-FI" dirty="0"/>
              <a:t> some </a:t>
            </a:r>
            <a:r>
              <a:rPr lang="fi-FI" dirty="0" err="1"/>
              <a:t>more</a:t>
            </a:r>
            <a:r>
              <a:rPr lang="fi-FI" dirty="0"/>
              <a:t> </a:t>
            </a:r>
            <a:r>
              <a:rPr lang="fi-FI" dirty="0" err="1"/>
              <a:t>descriptive</a:t>
            </a:r>
            <a:r>
              <a:rPr lang="fi-FI" dirty="0"/>
              <a:t> </a:t>
            </a:r>
            <a:r>
              <a:rPr lang="fi-FI" dirty="0" err="1"/>
              <a:t>statistics</a:t>
            </a:r>
            <a:r>
              <a:rPr lang="fi-FI" dirty="0"/>
              <a:t> </a:t>
            </a:r>
            <a:r>
              <a:rPr lang="fi-FI" dirty="0" err="1"/>
              <a:t>e.g</a:t>
            </a:r>
            <a:r>
              <a:rPr lang="fi-FI" dirty="0"/>
              <a:t>. on </a:t>
            </a:r>
            <a:r>
              <a:rPr lang="fi-FI" dirty="0" err="1"/>
              <a:t>the</a:t>
            </a:r>
            <a:r>
              <a:rPr lang="fi-FI" dirty="0"/>
              <a:t> </a:t>
            </a:r>
            <a:r>
              <a:rPr lang="fi-FI" dirty="0" err="1"/>
              <a:t>value</a:t>
            </a:r>
            <a:r>
              <a:rPr lang="fi-FI" dirty="0"/>
              <a:t> of </a:t>
            </a:r>
            <a:r>
              <a:rPr lang="fi-FI" dirty="0" err="1"/>
              <a:t>their</a:t>
            </a:r>
            <a:r>
              <a:rPr lang="fi-FI" dirty="0"/>
              <a:t> </a:t>
            </a:r>
            <a:r>
              <a:rPr lang="fi-FI" dirty="0" err="1"/>
              <a:t>exports</a:t>
            </a:r>
            <a:r>
              <a:rPr lang="fi-FI" dirty="0"/>
              <a:t> </a:t>
            </a:r>
            <a:r>
              <a:rPr lang="fi-FI" dirty="0" err="1"/>
              <a:t>pre-invasion</a:t>
            </a:r>
            <a:r>
              <a:rPr lang="fi-FI" dirty="0"/>
              <a:t> etc. </a:t>
            </a:r>
            <a:r>
              <a:rPr lang="fi-FI" dirty="0" err="1"/>
              <a:t>Would</a:t>
            </a:r>
            <a:r>
              <a:rPr lang="fi-FI" dirty="0"/>
              <a:t> </a:t>
            </a:r>
            <a:r>
              <a:rPr lang="fi-FI" dirty="0" err="1"/>
              <a:t>be</a:t>
            </a:r>
            <a:r>
              <a:rPr lang="fi-FI" dirty="0"/>
              <a:t> </a:t>
            </a:r>
            <a:r>
              <a:rPr lang="fi-FI" dirty="0" err="1"/>
              <a:t>valuable</a:t>
            </a:r>
            <a:r>
              <a:rPr lang="fi-FI" dirty="0"/>
              <a:t>)</a:t>
            </a:r>
          </a:p>
          <a:p>
            <a:r>
              <a:rPr lang="fi-FI" dirty="0"/>
              <a:t>In addition to CCA3, </a:t>
            </a:r>
            <a:r>
              <a:rPr lang="fi-FI" dirty="0" err="1"/>
              <a:t>also</a:t>
            </a:r>
            <a:r>
              <a:rPr lang="fi-FI" dirty="0"/>
              <a:t> Georgia is </a:t>
            </a:r>
            <a:r>
              <a:rPr lang="fi-FI" dirty="0" err="1"/>
              <a:t>subjected</a:t>
            </a:r>
            <a:r>
              <a:rPr lang="fi-FI" dirty="0"/>
              <a:t> to </a:t>
            </a:r>
            <a:r>
              <a:rPr lang="fi-FI" dirty="0" err="1"/>
              <a:t>more</a:t>
            </a:r>
            <a:r>
              <a:rPr lang="fi-FI" dirty="0"/>
              <a:t> </a:t>
            </a:r>
            <a:r>
              <a:rPr lang="fi-FI" dirty="0" err="1"/>
              <a:t>detailed</a:t>
            </a:r>
            <a:r>
              <a:rPr lang="fi-FI" dirty="0"/>
              <a:t> </a:t>
            </a:r>
            <a:r>
              <a:rPr lang="fi-FI" dirty="0" err="1"/>
              <a:t>analysis</a:t>
            </a:r>
            <a:r>
              <a:rPr lang="fi-FI" dirty="0"/>
              <a:t> – </a:t>
            </a:r>
            <a:r>
              <a:rPr lang="fi-FI" dirty="0" err="1"/>
              <a:t>why</a:t>
            </a:r>
            <a:r>
              <a:rPr lang="fi-FI" dirty="0"/>
              <a:t> </a:t>
            </a:r>
            <a:r>
              <a:rPr lang="fi-FI" dirty="0" err="1"/>
              <a:t>this</a:t>
            </a:r>
            <a:r>
              <a:rPr lang="fi-FI" dirty="0"/>
              <a:t> country and </a:t>
            </a:r>
            <a:r>
              <a:rPr lang="fi-FI" dirty="0" err="1"/>
              <a:t>not</a:t>
            </a:r>
            <a:r>
              <a:rPr lang="fi-FI" dirty="0"/>
              <a:t> some </a:t>
            </a:r>
            <a:r>
              <a:rPr lang="fi-FI" dirty="0" err="1"/>
              <a:t>others</a:t>
            </a:r>
            <a:r>
              <a:rPr lang="fi-FI" dirty="0"/>
              <a:t> (Mongolia and </a:t>
            </a:r>
            <a:r>
              <a:rPr lang="fi-FI" dirty="0" err="1"/>
              <a:t>Azerbaidzan</a:t>
            </a:r>
            <a:r>
              <a:rPr lang="fi-FI" dirty="0"/>
              <a:t> </a:t>
            </a:r>
            <a:r>
              <a:rPr lang="fi-FI" dirty="0" err="1"/>
              <a:t>are</a:t>
            </a:r>
            <a:r>
              <a:rPr lang="fi-FI" dirty="0"/>
              <a:t> </a:t>
            </a:r>
            <a:r>
              <a:rPr lang="fi-FI" dirty="0" err="1"/>
              <a:t>mentioned</a:t>
            </a:r>
            <a:r>
              <a:rPr lang="fi-FI" dirty="0"/>
              <a:t>) – </a:t>
            </a:r>
            <a:r>
              <a:rPr lang="fi-FI" dirty="0" err="1"/>
              <a:t>although</a:t>
            </a:r>
            <a:r>
              <a:rPr lang="fi-FI" dirty="0"/>
              <a:t> </a:t>
            </a:r>
            <a:r>
              <a:rPr lang="fi-FI" dirty="0" err="1"/>
              <a:t>interaction</a:t>
            </a:r>
            <a:r>
              <a:rPr lang="fi-FI" dirty="0"/>
              <a:t> </a:t>
            </a:r>
            <a:r>
              <a:rPr lang="fi-FI" dirty="0" err="1"/>
              <a:t>terms</a:t>
            </a:r>
            <a:r>
              <a:rPr lang="fi-FI" dirty="0"/>
              <a:t> </a:t>
            </a:r>
            <a:r>
              <a:rPr lang="fi-FI" dirty="0" err="1"/>
              <a:t>with</a:t>
            </a:r>
            <a:r>
              <a:rPr lang="fi-FI" dirty="0"/>
              <a:t> Georgia </a:t>
            </a:r>
            <a:r>
              <a:rPr lang="fi-FI" dirty="0" err="1"/>
              <a:t>usually</a:t>
            </a:r>
            <a:r>
              <a:rPr lang="fi-FI" dirty="0"/>
              <a:t> </a:t>
            </a:r>
            <a:r>
              <a:rPr lang="fi-FI" dirty="0" err="1"/>
              <a:t>are</a:t>
            </a:r>
            <a:r>
              <a:rPr lang="fi-FI" dirty="0"/>
              <a:t> </a:t>
            </a:r>
            <a:r>
              <a:rPr lang="fi-FI" dirty="0" err="1"/>
              <a:t>not</a:t>
            </a:r>
            <a:r>
              <a:rPr lang="fi-FI" dirty="0"/>
              <a:t> </a:t>
            </a:r>
            <a:r>
              <a:rPr lang="fi-FI" dirty="0" err="1"/>
              <a:t>statistically</a:t>
            </a:r>
            <a:r>
              <a:rPr lang="fi-FI" dirty="0"/>
              <a:t> </a:t>
            </a:r>
            <a:r>
              <a:rPr lang="fi-FI" dirty="0" err="1"/>
              <a:t>significant</a:t>
            </a:r>
            <a:r>
              <a:rPr lang="fi-FI" dirty="0"/>
              <a:t> (and </a:t>
            </a:r>
            <a:r>
              <a:rPr lang="fi-FI" dirty="0" err="1"/>
              <a:t>exports</a:t>
            </a:r>
            <a:r>
              <a:rPr lang="fi-FI" dirty="0"/>
              <a:t> of </a:t>
            </a:r>
            <a:r>
              <a:rPr lang="fi-FI" dirty="0" err="1"/>
              <a:t>similar</a:t>
            </a:r>
            <a:r>
              <a:rPr lang="fi-FI" dirty="0"/>
              <a:t> </a:t>
            </a:r>
            <a:r>
              <a:rPr lang="fi-FI" dirty="0" err="1"/>
              <a:t>goods</a:t>
            </a:r>
            <a:r>
              <a:rPr lang="fi-FI" dirty="0"/>
              <a:t> to Georgia </a:t>
            </a:r>
            <a:r>
              <a:rPr lang="fi-FI" dirty="0" err="1"/>
              <a:t>declined</a:t>
            </a:r>
            <a:r>
              <a:rPr lang="fi-FI" dirty="0"/>
              <a:t>)</a:t>
            </a:r>
          </a:p>
        </p:txBody>
      </p:sp>
      <p:sp>
        <p:nvSpPr>
          <p:cNvPr id="4" name="Date Placeholder 3">
            <a:extLst>
              <a:ext uri="{FF2B5EF4-FFF2-40B4-BE49-F238E27FC236}">
                <a16:creationId xmlns:a16="http://schemas.microsoft.com/office/drawing/2014/main" id="{0A1DF59B-D56A-4723-BF88-A95F03632B41}"/>
              </a:ext>
            </a:extLst>
          </p:cNvPr>
          <p:cNvSpPr>
            <a:spLocks noGrp="1"/>
          </p:cNvSpPr>
          <p:nvPr>
            <p:ph type="dt" sz="half" idx="10"/>
          </p:nvPr>
        </p:nvSpPr>
        <p:spPr/>
        <p:txBody>
          <a:bodyPr/>
          <a:lstStyle/>
          <a:p>
            <a:r>
              <a:rPr lang="fi-FI"/>
              <a:t>22.6.2023</a:t>
            </a:r>
            <a:endParaRPr lang="fi-FI" dirty="0"/>
          </a:p>
        </p:txBody>
      </p:sp>
      <p:sp>
        <p:nvSpPr>
          <p:cNvPr id="5" name="Slide Number Placeholder 4">
            <a:extLst>
              <a:ext uri="{FF2B5EF4-FFF2-40B4-BE49-F238E27FC236}">
                <a16:creationId xmlns:a16="http://schemas.microsoft.com/office/drawing/2014/main" id="{692C7FFF-8C85-45E6-9565-FEF4874C7C10}"/>
              </a:ext>
            </a:extLst>
          </p:cNvPr>
          <p:cNvSpPr>
            <a:spLocks noGrp="1"/>
          </p:cNvSpPr>
          <p:nvPr>
            <p:ph type="sldNum" sz="quarter" idx="12"/>
          </p:nvPr>
        </p:nvSpPr>
        <p:spPr/>
        <p:txBody>
          <a:bodyPr/>
          <a:lstStyle/>
          <a:p>
            <a:fld id="{471A5582-A9DA-4417-AD47-C383050DF7ED}" type="slidenum">
              <a:rPr lang="fi-FI" smtClean="0"/>
              <a:pPr/>
              <a:t>4</a:t>
            </a:fld>
            <a:endParaRPr lang="fi-FI"/>
          </a:p>
        </p:txBody>
      </p:sp>
    </p:spTree>
    <p:extLst>
      <p:ext uri="{BB962C8B-B14F-4D97-AF65-F5344CB8AC3E}">
        <p14:creationId xmlns:p14="http://schemas.microsoft.com/office/powerpoint/2010/main" val="71663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D4E7-17E5-4818-A21E-E9C7334AADF1}"/>
              </a:ext>
            </a:extLst>
          </p:cNvPr>
          <p:cNvSpPr>
            <a:spLocks noGrp="1"/>
          </p:cNvSpPr>
          <p:nvPr>
            <p:ph type="title"/>
          </p:nvPr>
        </p:nvSpPr>
        <p:spPr/>
        <p:txBody>
          <a:bodyPr>
            <a:normAutofit/>
          </a:bodyPr>
          <a:lstStyle/>
          <a:p>
            <a:r>
              <a:rPr lang="fi-FI" b="1" dirty="0"/>
              <a:t>”…</a:t>
            </a:r>
            <a:r>
              <a:rPr lang="fi-FI" b="1" dirty="0" err="1"/>
              <a:t>increased</a:t>
            </a:r>
            <a:r>
              <a:rPr lang="fi-FI" b="1" dirty="0"/>
              <a:t> </a:t>
            </a:r>
            <a:r>
              <a:rPr lang="fi-FI" b="1" dirty="0" err="1"/>
              <a:t>exports</a:t>
            </a:r>
            <a:r>
              <a:rPr lang="fi-FI" b="1" dirty="0"/>
              <a:t> to CCA3 </a:t>
            </a:r>
            <a:r>
              <a:rPr lang="fi-FI" b="1" dirty="0" err="1"/>
              <a:t>account</a:t>
            </a:r>
            <a:r>
              <a:rPr lang="fi-FI" b="1" dirty="0"/>
              <a:t> for a </a:t>
            </a:r>
            <a:r>
              <a:rPr lang="fi-FI" b="1" dirty="0" err="1"/>
              <a:t>small</a:t>
            </a:r>
            <a:r>
              <a:rPr lang="fi-FI" b="1" dirty="0"/>
              <a:t> </a:t>
            </a:r>
            <a:r>
              <a:rPr lang="fi-FI" b="1" dirty="0" err="1"/>
              <a:t>fraction</a:t>
            </a:r>
            <a:r>
              <a:rPr lang="fi-FI" b="1" dirty="0"/>
              <a:t> of </a:t>
            </a:r>
            <a:r>
              <a:rPr lang="fi-FI" b="1" dirty="0" err="1"/>
              <a:t>the</a:t>
            </a:r>
            <a:r>
              <a:rPr lang="fi-FI" b="1" dirty="0"/>
              <a:t> </a:t>
            </a:r>
            <a:r>
              <a:rPr lang="fi-FI" b="1" dirty="0" err="1"/>
              <a:t>drop</a:t>
            </a:r>
            <a:r>
              <a:rPr lang="fi-FI" b="1" dirty="0"/>
              <a:t> in </a:t>
            </a:r>
            <a:r>
              <a:rPr lang="fi-FI" b="1" dirty="0" err="1"/>
              <a:t>direct</a:t>
            </a:r>
            <a:r>
              <a:rPr lang="fi-FI" b="1" dirty="0"/>
              <a:t> </a:t>
            </a:r>
            <a:r>
              <a:rPr lang="fi-FI" b="1" dirty="0" err="1"/>
              <a:t>trade</a:t>
            </a:r>
            <a:r>
              <a:rPr lang="fi-FI" b="1" dirty="0"/>
              <a:t>.”</a:t>
            </a:r>
            <a:endParaRPr lang="fi-FI" dirty="0"/>
          </a:p>
        </p:txBody>
      </p:sp>
      <p:sp>
        <p:nvSpPr>
          <p:cNvPr id="3" name="Content Placeholder 2">
            <a:extLst>
              <a:ext uri="{FF2B5EF4-FFF2-40B4-BE49-F238E27FC236}">
                <a16:creationId xmlns:a16="http://schemas.microsoft.com/office/drawing/2014/main" id="{84E5F949-4A14-49A6-987C-B5C316402781}"/>
              </a:ext>
            </a:extLst>
          </p:cNvPr>
          <p:cNvSpPr>
            <a:spLocks noGrp="1"/>
          </p:cNvSpPr>
          <p:nvPr>
            <p:ph idx="1"/>
          </p:nvPr>
        </p:nvSpPr>
        <p:spPr/>
        <p:txBody>
          <a:bodyPr/>
          <a:lstStyle/>
          <a:p>
            <a:r>
              <a:rPr lang="fi-FI" dirty="0" err="1"/>
              <a:t>This</a:t>
            </a:r>
            <a:r>
              <a:rPr lang="fi-FI" dirty="0"/>
              <a:t> is </a:t>
            </a:r>
            <a:r>
              <a:rPr lang="fi-FI" dirty="0" err="1"/>
              <a:t>good</a:t>
            </a:r>
            <a:r>
              <a:rPr lang="fi-FI" dirty="0"/>
              <a:t> to </a:t>
            </a:r>
            <a:r>
              <a:rPr lang="fi-FI" dirty="0" err="1"/>
              <a:t>hear</a:t>
            </a:r>
            <a:r>
              <a:rPr lang="fi-FI" dirty="0"/>
              <a:t>, </a:t>
            </a:r>
            <a:r>
              <a:rPr lang="fi-FI" dirty="0" err="1"/>
              <a:t>but</a:t>
            </a:r>
            <a:r>
              <a:rPr lang="fi-FI" dirty="0"/>
              <a:t> it </a:t>
            </a:r>
            <a:r>
              <a:rPr lang="fi-FI" dirty="0" err="1"/>
              <a:t>would</a:t>
            </a:r>
            <a:r>
              <a:rPr lang="fi-FI" dirty="0"/>
              <a:t> </a:t>
            </a:r>
            <a:r>
              <a:rPr lang="fi-FI" dirty="0" err="1"/>
              <a:t>be</a:t>
            </a:r>
            <a:r>
              <a:rPr lang="fi-FI" dirty="0"/>
              <a:t> </a:t>
            </a:r>
            <a:r>
              <a:rPr lang="fi-FI" dirty="0" err="1"/>
              <a:t>nice</a:t>
            </a:r>
            <a:r>
              <a:rPr lang="fi-FI" dirty="0"/>
              <a:t> to </a:t>
            </a:r>
            <a:r>
              <a:rPr lang="fi-FI" dirty="0" err="1"/>
              <a:t>see</a:t>
            </a:r>
            <a:r>
              <a:rPr lang="fi-FI" dirty="0"/>
              <a:t> some </a:t>
            </a:r>
            <a:r>
              <a:rPr lang="fi-FI" dirty="0" err="1"/>
              <a:t>summary</a:t>
            </a:r>
            <a:r>
              <a:rPr lang="fi-FI" dirty="0"/>
              <a:t> </a:t>
            </a:r>
            <a:r>
              <a:rPr lang="fi-FI" dirty="0" err="1"/>
              <a:t>statistics</a:t>
            </a:r>
            <a:r>
              <a:rPr lang="fi-FI" dirty="0"/>
              <a:t> on </a:t>
            </a:r>
            <a:r>
              <a:rPr lang="fi-FI" dirty="0" err="1"/>
              <a:t>Russia’s</a:t>
            </a:r>
            <a:r>
              <a:rPr lang="fi-FI" dirty="0"/>
              <a:t> </a:t>
            </a:r>
            <a:r>
              <a:rPr lang="fi-FI" dirty="0" err="1"/>
              <a:t>total</a:t>
            </a:r>
            <a:r>
              <a:rPr lang="fi-FI" dirty="0"/>
              <a:t> </a:t>
            </a:r>
            <a:r>
              <a:rPr lang="fi-FI" dirty="0" err="1"/>
              <a:t>imports</a:t>
            </a:r>
            <a:r>
              <a:rPr lang="fi-FI" dirty="0"/>
              <a:t> in </a:t>
            </a:r>
            <a:r>
              <a:rPr lang="fi-FI" dirty="0" err="1"/>
              <a:t>certain</a:t>
            </a:r>
            <a:r>
              <a:rPr lang="fi-FI" dirty="0"/>
              <a:t> </a:t>
            </a:r>
            <a:r>
              <a:rPr lang="fi-FI" dirty="0" err="1"/>
              <a:t>product</a:t>
            </a:r>
            <a:r>
              <a:rPr lang="fi-FI" dirty="0"/>
              <a:t> </a:t>
            </a:r>
            <a:r>
              <a:rPr lang="fi-FI" dirty="0" err="1"/>
              <a:t>categories</a:t>
            </a:r>
            <a:r>
              <a:rPr lang="fi-FI" dirty="0"/>
              <a:t> </a:t>
            </a:r>
            <a:r>
              <a:rPr lang="fi-FI" dirty="0" err="1"/>
              <a:t>from</a:t>
            </a:r>
            <a:r>
              <a:rPr lang="fi-FI" dirty="0"/>
              <a:t> </a:t>
            </a:r>
            <a:r>
              <a:rPr lang="fi-FI" dirty="0" err="1"/>
              <a:t>the</a:t>
            </a:r>
            <a:r>
              <a:rPr lang="fi-FI" dirty="0"/>
              <a:t> EU/US/UK and CCA3/China/</a:t>
            </a:r>
            <a:r>
              <a:rPr lang="fi-FI" dirty="0" err="1"/>
              <a:t>Türkiye</a:t>
            </a:r>
            <a:endParaRPr lang="fi-FI" dirty="0"/>
          </a:p>
          <a:p>
            <a:r>
              <a:rPr lang="fi-FI" dirty="0"/>
              <a:t>If/</a:t>
            </a:r>
            <a:r>
              <a:rPr lang="fi-FI" dirty="0" err="1"/>
              <a:t>when</a:t>
            </a:r>
            <a:r>
              <a:rPr lang="fi-FI" dirty="0"/>
              <a:t> </a:t>
            </a:r>
            <a:r>
              <a:rPr lang="fi-FI" dirty="0" err="1"/>
              <a:t>there</a:t>
            </a:r>
            <a:r>
              <a:rPr lang="fi-FI" dirty="0"/>
              <a:t> </a:t>
            </a:r>
            <a:r>
              <a:rPr lang="fi-FI" dirty="0" err="1"/>
              <a:t>are</a:t>
            </a:r>
            <a:r>
              <a:rPr lang="fi-FI" dirty="0"/>
              <a:t> </a:t>
            </a:r>
            <a:r>
              <a:rPr lang="fi-FI" dirty="0" err="1"/>
              <a:t>differences</a:t>
            </a:r>
            <a:r>
              <a:rPr lang="fi-FI" dirty="0"/>
              <a:t> in </a:t>
            </a:r>
            <a:r>
              <a:rPr lang="fi-FI" dirty="0" err="1"/>
              <a:t>product</a:t>
            </a:r>
            <a:r>
              <a:rPr lang="fi-FI" dirty="0"/>
              <a:t> </a:t>
            </a:r>
            <a:r>
              <a:rPr lang="fi-FI" dirty="0" err="1"/>
              <a:t>categories</a:t>
            </a:r>
            <a:r>
              <a:rPr lang="fi-FI" dirty="0"/>
              <a:t> (</a:t>
            </a:r>
            <a:r>
              <a:rPr lang="fi-FI" dirty="0" err="1"/>
              <a:t>even</a:t>
            </a:r>
            <a:r>
              <a:rPr lang="fi-FI" dirty="0"/>
              <a:t> at </a:t>
            </a:r>
            <a:r>
              <a:rPr lang="fi-FI" dirty="0" err="1"/>
              <a:t>the</a:t>
            </a:r>
            <a:r>
              <a:rPr lang="fi-FI" dirty="0"/>
              <a:t> </a:t>
            </a:r>
            <a:r>
              <a:rPr lang="fi-FI" dirty="0" err="1"/>
              <a:t>very</a:t>
            </a:r>
            <a:r>
              <a:rPr lang="fi-FI" dirty="0"/>
              <a:t> </a:t>
            </a:r>
            <a:r>
              <a:rPr lang="fi-FI" dirty="0" err="1"/>
              <a:t>aggregate</a:t>
            </a:r>
            <a:r>
              <a:rPr lang="fi-FI" dirty="0"/>
              <a:t> </a:t>
            </a:r>
            <a:r>
              <a:rPr lang="fi-FI" dirty="0" err="1"/>
              <a:t>level</a:t>
            </a:r>
            <a:r>
              <a:rPr lang="fi-FI" dirty="0"/>
              <a:t> of </a:t>
            </a:r>
            <a:r>
              <a:rPr lang="fi-FI" dirty="0" err="1"/>
              <a:t>luxury</a:t>
            </a:r>
            <a:r>
              <a:rPr lang="fi-FI" dirty="0"/>
              <a:t> </a:t>
            </a:r>
            <a:r>
              <a:rPr lang="fi-FI" dirty="0" err="1"/>
              <a:t>goods</a:t>
            </a:r>
            <a:r>
              <a:rPr lang="fi-FI" dirty="0"/>
              <a:t> etc.) </a:t>
            </a:r>
            <a:r>
              <a:rPr lang="fi-FI" dirty="0" err="1"/>
              <a:t>what</a:t>
            </a:r>
            <a:r>
              <a:rPr lang="fi-FI" dirty="0"/>
              <a:t> </a:t>
            </a:r>
            <a:r>
              <a:rPr lang="fi-FI" dirty="0" err="1"/>
              <a:t>do</a:t>
            </a:r>
            <a:r>
              <a:rPr lang="fi-FI" dirty="0"/>
              <a:t> </a:t>
            </a:r>
            <a:r>
              <a:rPr lang="fi-FI" dirty="0" err="1"/>
              <a:t>they</a:t>
            </a:r>
            <a:r>
              <a:rPr lang="fi-FI" dirty="0"/>
              <a:t> </a:t>
            </a:r>
            <a:r>
              <a:rPr lang="fi-FI" dirty="0" err="1"/>
              <a:t>tell</a:t>
            </a:r>
            <a:r>
              <a:rPr lang="fi-FI" dirty="0"/>
              <a:t> us of </a:t>
            </a:r>
            <a:r>
              <a:rPr lang="fi-FI" dirty="0" err="1"/>
              <a:t>the</a:t>
            </a:r>
            <a:r>
              <a:rPr lang="fi-FI" dirty="0"/>
              <a:t> </a:t>
            </a:r>
            <a:r>
              <a:rPr lang="fi-FI" dirty="0" err="1"/>
              <a:t>policy</a:t>
            </a:r>
            <a:r>
              <a:rPr lang="fi-FI" dirty="0"/>
              <a:t> </a:t>
            </a:r>
            <a:r>
              <a:rPr lang="fi-FI" dirty="0" err="1"/>
              <a:t>priorities</a:t>
            </a:r>
            <a:r>
              <a:rPr lang="fi-FI" dirty="0"/>
              <a:t> of </a:t>
            </a:r>
            <a:r>
              <a:rPr lang="fi-FI" dirty="0" err="1"/>
              <a:t>Putin’s</a:t>
            </a:r>
            <a:r>
              <a:rPr lang="fi-FI" dirty="0"/>
              <a:t> </a:t>
            </a:r>
            <a:r>
              <a:rPr lang="fi-FI" dirty="0" err="1"/>
              <a:t>administration</a:t>
            </a:r>
            <a:r>
              <a:rPr lang="fi-FI" dirty="0"/>
              <a:t>?</a:t>
            </a:r>
          </a:p>
        </p:txBody>
      </p:sp>
      <p:sp>
        <p:nvSpPr>
          <p:cNvPr id="4" name="Date Placeholder 3">
            <a:extLst>
              <a:ext uri="{FF2B5EF4-FFF2-40B4-BE49-F238E27FC236}">
                <a16:creationId xmlns:a16="http://schemas.microsoft.com/office/drawing/2014/main" id="{14A42B0F-D475-4A99-9C06-0CE94D7165A3}"/>
              </a:ext>
            </a:extLst>
          </p:cNvPr>
          <p:cNvSpPr>
            <a:spLocks noGrp="1"/>
          </p:cNvSpPr>
          <p:nvPr>
            <p:ph type="dt" sz="half" idx="10"/>
          </p:nvPr>
        </p:nvSpPr>
        <p:spPr/>
        <p:txBody>
          <a:bodyPr/>
          <a:lstStyle/>
          <a:p>
            <a:r>
              <a:rPr lang="fi-FI"/>
              <a:t>22.6.2023</a:t>
            </a:r>
            <a:endParaRPr lang="fi-FI" dirty="0"/>
          </a:p>
        </p:txBody>
      </p:sp>
      <p:sp>
        <p:nvSpPr>
          <p:cNvPr id="5" name="Slide Number Placeholder 4">
            <a:extLst>
              <a:ext uri="{FF2B5EF4-FFF2-40B4-BE49-F238E27FC236}">
                <a16:creationId xmlns:a16="http://schemas.microsoft.com/office/drawing/2014/main" id="{149FC2A4-4DC2-4DA9-8589-3B9EEB172B5A}"/>
              </a:ext>
            </a:extLst>
          </p:cNvPr>
          <p:cNvSpPr>
            <a:spLocks noGrp="1"/>
          </p:cNvSpPr>
          <p:nvPr>
            <p:ph type="sldNum" sz="quarter" idx="12"/>
          </p:nvPr>
        </p:nvSpPr>
        <p:spPr/>
        <p:txBody>
          <a:bodyPr/>
          <a:lstStyle/>
          <a:p>
            <a:fld id="{471A5582-A9DA-4417-AD47-C383050DF7ED}" type="slidenum">
              <a:rPr lang="fi-FI" smtClean="0"/>
              <a:pPr/>
              <a:t>5</a:t>
            </a:fld>
            <a:endParaRPr lang="fi-FI"/>
          </a:p>
        </p:txBody>
      </p:sp>
    </p:spTree>
    <p:extLst>
      <p:ext uri="{BB962C8B-B14F-4D97-AF65-F5344CB8AC3E}">
        <p14:creationId xmlns:p14="http://schemas.microsoft.com/office/powerpoint/2010/main" val="3587174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04EBC-F14C-425A-B457-98543470FDC6}"/>
              </a:ext>
            </a:extLst>
          </p:cNvPr>
          <p:cNvSpPr>
            <a:spLocks noGrp="1"/>
          </p:cNvSpPr>
          <p:nvPr>
            <p:ph type="title"/>
          </p:nvPr>
        </p:nvSpPr>
        <p:spPr/>
        <p:txBody>
          <a:bodyPr/>
          <a:lstStyle/>
          <a:p>
            <a:r>
              <a:rPr lang="fi-FI" dirty="0"/>
              <a:t>Data </a:t>
            </a:r>
            <a:r>
              <a:rPr lang="fi-FI" dirty="0" err="1"/>
              <a:t>ends</a:t>
            </a:r>
            <a:r>
              <a:rPr lang="fi-FI" dirty="0"/>
              <a:t> </a:t>
            </a:r>
            <a:r>
              <a:rPr lang="fi-FI" dirty="0" err="1"/>
              <a:t>December</a:t>
            </a:r>
            <a:r>
              <a:rPr lang="fi-FI" dirty="0"/>
              <a:t> 2022 – </a:t>
            </a:r>
            <a:r>
              <a:rPr lang="fi-FI" dirty="0" err="1"/>
              <a:t>so</a:t>
            </a:r>
            <a:r>
              <a:rPr lang="fi-FI" dirty="0"/>
              <a:t> I </a:t>
            </a:r>
            <a:r>
              <a:rPr lang="fi-FI" dirty="0" err="1"/>
              <a:t>find</a:t>
            </a:r>
            <a:r>
              <a:rPr lang="fi-FI" dirty="0"/>
              <a:t> it </a:t>
            </a:r>
            <a:r>
              <a:rPr lang="fi-FI" dirty="0" err="1"/>
              <a:t>easy</a:t>
            </a:r>
            <a:r>
              <a:rPr lang="fi-FI" dirty="0"/>
              <a:t> to </a:t>
            </a:r>
            <a:r>
              <a:rPr lang="fi-FI" dirty="0" err="1"/>
              <a:t>suggest</a:t>
            </a:r>
            <a:r>
              <a:rPr lang="fi-FI" dirty="0"/>
              <a:t> </a:t>
            </a:r>
            <a:r>
              <a:rPr lang="fi-FI" dirty="0" err="1"/>
              <a:t>more</a:t>
            </a:r>
            <a:r>
              <a:rPr lang="fi-FI" dirty="0"/>
              <a:t> </a:t>
            </a:r>
            <a:r>
              <a:rPr lang="fi-FI" dirty="0" err="1"/>
              <a:t>analysis</a:t>
            </a:r>
            <a:r>
              <a:rPr lang="fi-FI" dirty="0"/>
              <a:t> </a:t>
            </a:r>
            <a:r>
              <a:rPr lang="fi-FI" dirty="0">
                <a:sym typeface="Wingdings" panose="05000000000000000000" pitchFamily="2" charset="2"/>
              </a:rPr>
              <a:t></a:t>
            </a:r>
            <a:endParaRPr lang="fi-FI" dirty="0"/>
          </a:p>
        </p:txBody>
      </p:sp>
      <p:sp>
        <p:nvSpPr>
          <p:cNvPr id="3" name="Content Placeholder 2">
            <a:extLst>
              <a:ext uri="{FF2B5EF4-FFF2-40B4-BE49-F238E27FC236}">
                <a16:creationId xmlns:a16="http://schemas.microsoft.com/office/drawing/2014/main" id="{58BDD065-37D4-4D2F-BF0A-A7385E866727}"/>
              </a:ext>
            </a:extLst>
          </p:cNvPr>
          <p:cNvSpPr>
            <a:spLocks noGrp="1"/>
          </p:cNvSpPr>
          <p:nvPr>
            <p:ph idx="1"/>
          </p:nvPr>
        </p:nvSpPr>
        <p:spPr/>
        <p:txBody>
          <a:bodyPr/>
          <a:lstStyle/>
          <a:p>
            <a:r>
              <a:rPr lang="fi-FI" dirty="0" err="1"/>
              <a:t>Do</a:t>
            </a:r>
            <a:r>
              <a:rPr lang="fi-FI" dirty="0"/>
              <a:t> </a:t>
            </a:r>
            <a:r>
              <a:rPr lang="fi-FI" dirty="0" err="1"/>
              <a:t>the</a:t>
            </a:r>
            <a:r>
              <a:rPr lang="fi-FI" dirty="0"/>
              <a:t> </a:t>
            </a:r>
            <a:r>
              <a:rPr lang="fi-FI" dirty="0" err="1"/>
              <a:t>stipulations</a:t>
            </a:r>
            <a:r>
              <a:rPr lang="fi-FI" dirty="0"/>
              <a:t> of </a:t>
            </a:r>
            <a:r>
              <a:rPr lang="fi-FI" dirty="0" err="1"/>
              <a:t>the</a:t>
            </a:r>
            <a:r>
              <a:rPr lang="fi-FI" dirty="0"/>
              <a:t> 10th </a:t>
            </a:r>
            <a:r>
              <a:rPr lang="fi-FI" dirty="0" err="1"/>
              <a:t>sanctions</a:t>
            </a:r>
            <a:r>
              <a:rPr lang="fi-FI" dirty="0"/>
              <a:t> </a:t>
            </a:r>
            <a:r>
              <a:rPr lang="fi-FI" dirty="0" err="1"/>
              <a:t>package</a:t>
            </a:r>
            <a:r>
              <a:rPr lang="fi-FI" dirty="0"/>
              <a:t> </a:t>
            </a:r>
            <a:r>
              <a:rPr lang="fi-FI" dirty="0" err="1"/>
              <a:t>relating</a:t>
            </a:r>
            <a:r>
              <a:rPr lang="fi-FI" dirty="0"/>
              <a:t> to </a:t>
            </a:r>
            <a:r>
              <a:rPr lang="fi-FI" dirty="0" err="1"/>
              <a:t>transit</a:t>
            </a:r>
            <a:r>
              <a:rPr lang="fi-FI" dirty="0"/>
              <a:t> </a:t>
            </a:r>
            <a:r>
              <a:rPr lang="fi-FI" dirty="0" err="1"/>
              <a:t>trade</a:t>
            </a:r>
            <a:r>
              <a:rPr lang="fi-FI" dirty="0"/>
              <a:t> via </a:t>
            </a:r>
            <a:r>
              <a:rPr lang="fi-FI" dirty="0" err="1"/>
              <a:t>Russia</a:t>
            </a:r>
            <a:r>
              <a:rPr lang="fi-FI" dirty="0"/>
              <a:t> </a:t>
            </a:r>
            <a:r>
              <a:rPr lang="fi-FI" dirty="0" err="1"/>
              <a:t>have</a:t>
            </a:r>
            <a:r>
              <a:rPr lang="fi-FI" dirty="0"/>
              <a:t> an </a:t>
            </a:r>
            <a:r>
              <a:rPr lang="fi-FI" dirty="0" err="1"/>
              <a:t>effect</a:t>
            </a:r>
            <a:r>
              <a:rPr lang="fi-FI" dirty="0"/>
              <a:t>?</a:t>
            </a:r>
          </a:p>
          <a:p>
            <a:r>
              <a:rPr lang="fi-FI" dirty="0" err="1"/>
              <a:t>Trying</a:t>
            </a:r>
            <a:r>
              <a:rPr lang="fi-FI" dirty="0"/>
              <a:t> to stop </a:t>
            </a:r>
            <a:r>
              <a:rPr lang="fi-FI" dirty="0" err="1"/>
              <a:t>sanctions</a:t>
            </a:r>
            <a:r>
              <a:rPr lang="fi-FI" dirty="0"/>
              <a:t> </a:t>
            </a:r>
            <a:r>
              <a:rPr lang="fi-FI" dirty="0" err="1"/>
              <a:t>avoidance</a:t>
            </a:r>
            <a:r>
              <a:rPr lang="fi-FI" dirty="0"/>
              <a:t> </a:t>
            </a:r>
            <a:r>
              <a:rPr lang="fi-FI" dirty="0" err="1"/>
              <a:t>whack</a:t>
            </a:r>
            <a:r>
              <a:rPr lang="fi-FI" dirty="0"/>
              <a:t>-a-</a:t>
            </a:r>
            <a:r>
              <a:rPr lang="fi-FI" dirty="0" err="1"/>
              <a:t>mole</a:t>
            </a:r>
            <a:r>
              <a:rPr lang="fi-FI" dirty="0"/>
              <a:t>? If </a:t>
            </a:r>
            <a:r>
              <a:rPr lang="fi-FI" dirty="0" err="1"/>
              <a:t>we</a:t>
            </a:r>
            <a:r>
              <a:rPr lang="fi-FI" dirty="0"/>
              <a:t> </a:t>
            </a:r>
            <a:r>
              <a:rPr lang="fi-FI" dirty="0" err="1"/>
              <a:t>see</a:t>
            </a:r>
            <a:r>
              <a:rPr lang="fi-FI" dirty="0"/>
              <a:t> </a:t>
            </a:r>
            <a:r>
              <a:rPr lang="fi-FI" dirty="0" err="1"/>
              <a:t>that</a:t>
            </a:r>
            <a:r>
              <a:rPr lang="fi-FI" dirty="0"/>
              <a:t> </a:t>
            </a:r>
            <a:r>
              <a:rPr lang="fi-FI" dirty="0" err="1"/>
              <a:t>exports</a:t>
            </a:r>
            <a:r>
              <a:rPr lang="fi-FI" dirty="0"/>
              <a:t> </a:t>
            </a:r>
            <a:r>
              <a:rPr lang="fi-FI" dirty="0" err="1"/>
              <a:t>from</a:t>
            </a:r>
            <a:r>
              <a:rPr lang="fi-FI" dirty="0"/>
              <a:t> some </a:t>
            </a:r>
            <a:r>
              <a:rPr lang="fi-FI" dirty="0" err="1"/>
              <a:t>countries</a:t>
            </a:r>
            <a:r>
              <a:rPr lang="fi-FI" dirty="0"/>
              <a:t> to </a:t>
            </a:r>
            <a:r>
              <a:rPr lang="fi-FI" dirty="0" err="1"/>
              <a:t>Russia</a:t>
            </a:r>
            <a:r>
              <a:rPr lang="fi-FI" dirty="0"/>
              <a:t> </a:t>
            </a:r>
            <a:r>
              <a:rPr lang="fi-FI" dirty="0" err="1"/>
              <a:t>decline</a:t>
            </a:r>
            <a:r>
              <a:rPr lang="fi-FI" dirty="0"/>
              <a:t>, </a:t>
            </a:r>
            <a:r>
              <a:rPr lang="fi-FI" dirty="0" err="1"/>
              <a:t>do</a:t>
            </a:r>
            <a:r>
              <a:rPr lang="fi-FI" dirty="0"/>
              <a:t> </a:t>
            </a:r>
            <a:r>
              <a:rPr lang="fi-FI" dirty="0" err="1"/>
              <a:t>other</a:t>
            </a:r>
            <a:r>
              <a:rPr lang="fi-FI" dirty="0"/>
              <a:t> </a:t>
            </a:r>
            <a:r>
              <a:rPr lang="fi-FI" dirty="0" err="1"/>
              <a:t>countries</a:t>
            </a:r>
            <a:r>
              <a:rPr lang="fi-FI" dirty="0"/>
              <a:t> </a:t>
            </a:r>
            <a:r>
              <a:rPr lang="fi-FI" dirty="0" err="1"/>
              <a:t>take</a:t>
            </a:r>
            <a:r>
              <a:rPr lang="fi-FI" dirty="0"/>
              <a:t> </a:t>
            </a:r>
            <a:r>
              <a:rPr lang="fi-FI" dirty="0" err="1"/>
              <a:t>their</a:t>
            </a:r>
            <a:r>
              <a:rPr lang="fi-FI" dirty="0"/>
              <a:t> </a:t>
            </a:r>
            <a:r>
              <a:rPr lang="fi-FI" dirty="0" err="1"/>
              <a:t>place</a:t>
            </a:r>
            <a:r>
              <a:rPr lang="fi-FI" dirty="0"/>
              <a:t>?</a:t>
            </a:r>
          </a:p>
        </p:txBody>
      </p:sp>
      <p:sp>
        <p:nvSpPr>
          <p:cNvPr id="4" name="Date Placeholder 3">
            <a:extLst>
              <a:ext uri="{FF2B5EF4-FFF2-40B4-BE49-F238E27FC236}">
                <a16:creationId xmlns:a16="http://schemas.microsoft.com/office/drawing/2014/main" id="{85B4E7CD-82A1-4CDA-A084-A4E9C143F992}"/>
              </a:ext>
            </a:extLst>
          </p:cNvPr>
          <p:cNvSpPr>
            <a:spLocks noGrp="1"/>
          </p:cNvSpPr>
          <p:nvPr>
            <p:ph type="dt" sz="half" idx="10"/>
          </p:nvPr>
        </p:nvSpPr>
        <p:spPr/>
        <p:txBody>
          <a:bodyPr/>
          <a:lstStyle/>
          <a:p>
            <a:r>
              <a:rPr lang="fi-FI"/>
              <a:t>22.6.2023</a:t>
            </a:r>
            <a:endParaRPr lang="fi-FI" dirty="0"/>
          </a:p>
        </p:txBody>
      </p:sp>
      <p:sp>
        <p:nvSpPr>
          <p:cNvPr id="5" name="Slide Number Placeholder 4">
            <a:extLst>
              <a:ext uri="{FF2B5EF4-FFF2-40B4-BE49-F238E27FC236}">
                <a16:creationId xmlns:a16="http://schemas.microsoft.com/office/drawing/2014/main" id="{1A2E8380-4013-4032-8276-35FA1524050B}"/>
              </a:ext>
            </a:extLst>
          </p:cNvPr>
          <p:cNvSpPr>
            <a:spLocks noGrp="1"/>
          </p:cNvSpPr>
          <p:nvPr>
            <p:ph type="sldNum" sz="quarter" idx="12"/>
          </p:nvPr>
        </p:nvSpPr>
        <p:spPr/>
        <p:txBody>
          <a:bodyPr/>
          <a:lstStyle/>
          <a:p>
            <a:fld id="{471A5582-A9DA-4417-AD47-C383050DF7ED}" type="slidenum">
              <a:rPr lang="fi-FI" smtClean="0"/>
              <a:pPr/>
              <a:t>6</a:t>
            </a:fld>
            <a:endParaRPr lang="fi-FI"/>
          </a:p>
        </p:txBody>
      </p:sp>
    </p:spTree>
    <p:extLst>
      <p:ext uri="{BB962C8B-B14F-4D97-AF65-F5344CB8AC3E}">
        <p14:creationId xmlns:p14="http://schemas.microsoft.com/office/powerpoint/2010/main" val="2721699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72514-2C7A-43DD-87F6-DCF4841EDAE4}"/>
              </a:ext>
            </a:extLst>
          </p:cNvPr>
          <p:cNvSpPr>
            <a:spLocks noGrp="1"/>
          </p:cNvSpPr>
          <p:nvPr>
            <p:ph type="title"/>
          </p:nvPr>
        </p:nvSpPr>
        <p:spPr/>
        <p:txBody>
          <a:bodyPr/>
          <a:lstStyle/>
          <a:p>
            <a:r>
              <a:rPr lang="fi-FI" dirty="0" err="1"/>
              <a:t>What</a:t>
            </a:r>
            <a:r>
              <a:rPr lang="fi-FI" dirty="0"/>
              <a:t> </a:t>
            </a:r>
            <a:r>
              <a:rPr lang="fi-FI" dirty="0" err="1"/>
              <a:t>has</a:t>
            </a:r>
            <a:r>
              <a:rPr lang="fi-FI" dirty="0"/>
              <a:t> </a:t>
            </a:r>
            <a:r>
              <a:rPr lang="fi-FI" dirty="0" err="1"/>
              <a:t>happened</a:t>
            </a:r>
            <a:r>
              <a:rPr lang="fi-FI" dirty="0"/>
              <a:t> </a:t>
            </a:r>
            <a:r>
              <a:rPr lang="fi-FI" dirty="0" err="1"/>
              <a:t>since</a:t>
            </a:r>
            <a:r>
              <a:rPr lang="fi-FI" dirty="0"/>
              <a:t> </a:t>
            </a:r>
            <a:r>
              <a:rPr lang="fi-FI" dirty="0" err="1"/>
              <a:t>December</a:t>
            </a:r>
            <a:r>
              <a:rPr lang="fi-FI" dirty="0"/>
              <a:t> 2022?</a:t>
            </a:r>
          </a:p>
        </p:txBody>
      </p:sp>
      <p:pic>
        <p:nvPicPr>
          <p:cNvPr id="6" name="Content Placeholder 5">
            <a:extLst>
              <a:ext uri="{FF2B5EF4-FFF2-40B4-BE49-F238E27FC236}">
                <a16:creationId xmlns:a16="http://schemas.microsoft.com/office/drawing/2014/main" id="{3B622000-389D-40F5-9D04-6CC7A8F146ED}"/>
              </a:ext>
            </a:extLst>
          </p:cNvPr>
          <p:cNvPicPr>
            <a:picLocks noGrp="1" noChangeAspect="1"/>
          </p:cNvPicPr>
          <p:nvPr>
            <p:ph idx="1"/>
          </p:nvPr>
        </p:nvPicPr>
        <p:blipFill>
          <a:blip r:embed="rId2"/>
          <a:stretch>
            <a:fillRect/>
          </a:stretch>
        </p:blipFill>
        <p:spPr>
          <a:xfrm>
            <a:off x="1761688" y="1166140"/>
            <a:ext cx="8179266" cy="5345715"/>
          </a:xfrm>
          <a:prstGeom prst="rect">
            <a:avLst/>
          </a:prstGeom>
        </p:spPr>
      </p:pic>
      <p:sp>
        <p:nvSpPr>
          <p:cNvPr id="4" name="Date Placeholder 3">
            <a:extLst>
              <a:ext uri="{FF2B5EF4-FFF2-40B4-BE49-F238E27FC236}">
                <a16:creationId xmlns:a16="http://schemas.microsoft.com/office/drawing/2014/main" id="{F5610F45-29A0-4442-A24E-0B3326B2C7A3}"/>
              </a:ext>
            </a:extLst>
          </p:cNvPr>
          <p:cNvSpPr>
            <a:spLocks noGrp="1"/>
          </p:cNvSpPr>
          <p:nvPr>
            <p:ph type="dt" sz="half" idx="10"/>
          </p:nvPr>
        </p:nvSpPr>
        <p:spPr/>
        <p:txBody>
          <a:bodyPr/>
          <a:lstStyle/>
          <a:p>
            <a:r>
              <a:rPr lang="fi-FI"/>
              <a:t>22.6.2023</a:t>
            </a:r>
            <a:endParaRPr lang="fi-FI" dirty="0"/>
          </a:p>
        </p:txBody>
      </p:sp>
      <p:sp>
        <p:nvSpPr>
          <p:cNvPr id="5" name="Slide Number Placeholder 4">
            <a:extLst>
              <a:ext uri="{FF2B5EF4-FFF2-40B4-BE49-F238E27FC236}">
                <a16:creationId xmlns:a16="http://schemas.microsoft.com/office/drawing/2014/main" id="{C5D6E7C0-C0C4-4F26-A465-3D46D91E62E5}"/>
              </a:ext>
            </a:extLst>
          </p:cNvPr>
          <p:cNvSpPr>
            <a:spLocks noGrp="1"/>
          </p:cNvSpPr>
          <p:nvPr>
            <p:ph type="sldNum" sz="quarter" idx="12"/>
          </p:nvPr>
        </p:nvSpPr>
        <p:spPr/>
        <p:txBody>
          <a:bodyPr/>
          <a:lstStyle/>
          <a:p>
            <a:fld id="{471A5582-A9DA-4417-AD47-C383050DF7ED}" type="slidenum">
              <a:rPr lang="fi-FI" smtClean="0"/>
              <a:pPr/>
              <a:t>7</a:t>
            </a:fld>
            <a:endParaRPr lang="fi-FI"/>
          </a:p>
        </p:txBody>
      </p:sp>
    </p:spTree>
    <p:extLst>
      <p:ext uri="{BB962C8B-B14F-4D97-AF65-F5344CB8AC3E}">
        <p14:creationId xmlns:p14="http://schemas.microsoft.com/office/powerpoint/2010/main" val="234354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3A034-3769-41B6-ABAB-83A4D8FC8175}"/>
              </a:ext>
            </a:extLst>
          </p:cNvPr>
          <p:cNvSpPr>
            <a:spLocks noGrp="1"/>
          </p:cNvSpPr>
          <p:nvPr>
            <p:ph type="title"/>
          </p:nvPr>
        </p:nvSpPr>
        <p:spPr/>
        <p:txBody>
          <a:bodyPr/>
          <a:lstStyle/>
          <a:p>
            <a:r>
              <a:rPr lang="fi-FI" dirty="0" err="1"/>
              <a:t>China’s</a:t>
            </a:r>
            <a:r>
              <a:rPr lang="fi-FI" dirty="0"/>
              <a:t> </a:t>
            </a:r>
            <a:r>
              <a:rPr lang="fi-FI" dirty="0" err="1"/>
              <a:t>exports</a:t>
            </a:r>
            <a:r>
              <a:rPr lang="fi-FI" dirty="0"/>
              <a:t> to </a:t>
            </a:r>
            <a:r>
              <a:rPr lang="fi-FI" dirty="0" err="1"/>
              <a:t>Russia</a:t>
            </a:r>
            <a:r>
              <a:rPr lang="fi-FI" dirty="0"/>
              <a:t> – </a:t>
            </a:r>
            <a:r>
              <a:rPr lang="fi-FI" dirty="0" err="1"/>
              <a:t>growth</a:t>
            </a:r>
            <a:r>
              <a:rPr lang="fi-FI" dirty="0"/>
              <a:t> </a:t>
            </a:r>
            <a:r>
              <a:rPr lang="fi-FI" dirty="0" err="1"/>
              <a:t>especially</a:t>
            </a:r>
            <a:r>
              <a:rPr lang="fi-FI" dirty="0"/>
              <a:t> in </a:t>
            </a:r>
            <a:r>
              <a:rPr lang="fi-FI" dirty="0" err="1"/>
              <a:t>vehicles</a:t>
            </a:r>
            <a:endParaRPr lang="fi-FI" dirty="0"/>
          </a:p>
        </p:txBody>
      </p:sp>
      <p:pic>
        <p:nvPicPr>
          <p:cNvPr id="6" name="Content Placeholder 5">
            <a:extLst>
              <a:ext uri="{FF2B5EF4-FFF2-40B4-BE49-F238E27FC236}">
                <a16:creationId xmlns:a16="http://schemas.microsoft.com/office/drawing/2014/main" id="{E6467B9D-25D0-4FD7-AF93-1C03ECEC1FF4}"/>
              </a:ext>
            </a:extLst>
          </p:cNvPr>
          <p:cNvPicPr>
            <a:picLocks noGrp="1" noChangeAspect="1"/>
          </p:cNvPicPr>
          <p:nvPr>
            <p:ph idx="1"/>
          </p:nvPr>
        </p:nvPicPr>
        <p:blipFill>
          <a:blip r:embed="rId2"/>
          <a:stretch>
            <a:fillRect/>
          </a:stretch>
        </p:blipFill>
        <p:spPr>
          <a:xfrm>
            <a:off x="1233183" y="1112199"/>
            <a:ext cx="9446002" cy="5881221"/>
          </a:xfrm>
          <a:prstGeom prst="rect">
            <a:avLst/>
          </a:prstGeom>
        </p:spPr>
      </p:pic>
      <p:sp>
        <p:nvSpPr>
          <p:cNvPr id="4" name="Date Placeholder 3">
            <a:extLst>
              <a:ext uri="{FF2B5EF4-FFF2-40B4-BE49-F238E27FC236}">
                <a16:creationId xmlns:a16="http://schemas.microsoft.com/office/drawing/2014/main" id="{08645FC5-9EBB-442A-BBA5-CF56E4B2A2F5}"/>
              </a:ext>
            </a:extLst>
          </p:cNvPr>
          <p:cNvSpPr>
            <a:spLocks noGrp="1"/>
          </p:cNvSpPr>
          <p:nvPr>
            <p:ph type="dt" sz="half" idx="10"/>
          </p:nvPr>
        </p:nvSpPr>
        <p:spPr/>
        <p:txBody>
          <a:bodyPr/>
          <a:lstStyle/>
          <a:p>
            <a:r>
              <a:rPr lang="fi-FI"/>
              <a:t>22.6.2023</a:t>
            </a:r>
            <a:endParaRPr lang="fi-FI" dirty="0"/>
          </a:p>
        </p:txBody>
      </p:sp>
      <p:sp>
        <p:nvSpPr>
          <p:cNvPr id="5" name="Slide Number Placeholder 4">
            <a:extLst>
              <a:ext uri="{FF2B5EF4-FFF2-40B4-BE49-F238E27FC236}">
                <a16:creationId xmlns:a16="http://schemas.microsoft.com/office/drawing/2014/main" id="{C4665BC5-10AE-4345-8D8E-80ADEB9DAE4C}"/>
              </a:ext>
            </a:extLst>
          </p:cNvPr>
          <p:cNvSpPr>
            <a:spLocks noGrp="1"/>
          </p:cNvSpPr>
          <p:nvPr>
            <p:ph type="sldNum" sz="quarter" idx="12"/>
          </p:nvPr>
        </p:nvSpPr>
        <p:spPr/>
        <p:txBody>
          <a:bodyPr/>
          <a:lstStyle/>
          <a:p>
            <a:fld id="{471A5582-A9DA-4417-AD47-C383050DF7ED}" type="slidenum">
              <a:rPr lang="fi-FI" smtClean="0"/>
              <a:pPr/>
              <a:t>8</a:t>
            </a:fld>
            <a:endParaRPr lang="fi-FI"/>
          </a:p>
        </p:txBody>
      </p:sp>
    </p:spTree>
    <p:extLst>
      <p:ext uri="{BB962C8B-B14F-4D97-AF65-F5344CB8AC3E}">
        <p14:creationId xmlns:p14="http://schemas.microsoft.com/office/powerpoint/2010/main" val="1898707719"/>
      </p:ext>
    </p:extLst>
  </p:cSld>
  <p:clrMapOvr>
    <a:masterClrMapping/>
  </p:clrMapOvr>
</p:sld>
</file>

<file path=ppt/theme/theme1.xml><?xml version="1.0" encoding="utf-8"?>
<a:theme xmlns:a="http://schemas.openxmlformats.org/drawingml/2006/main" name="bof_template">
  <a:themeElements>
    <a:clrScheme name="Suomen Pankki värit">
      <a:dk1>
        <a:srgbClr val="303747"/>
      </a:dk1>
      <a:lt1>
        <a:srgbClr val="FFFFFF"/>
      </a:lt1>
      <a:dk2>
        <a:srgbClr val="3C3C3B"/>
      </a:dk2>
      <a:lt2>
        <a:srgbClr val="D6CFD5"/>
      </a:lt2>
      <a:accent1>
        <a:srgbClr val="4E55A1"/>
      </a:accent1>
      <a:accent2>
        <a:srgbClr val="ED7D88"/>
      </a:accent2>
      <a:accent3>
        <a:srgbClr val="FBF5EF"/>
      </a:accent3>
      <a:accent4>
        <a:srgbClr val="79BBCA"/>
      </a:accent4>
      <a:accent5>
        <a:srgbClr val="A3A7D3"/>
      </a:accent5>
      <a:accent6>
        <a:srgbClr val="F6D38D"/>
      </a:accent6>
      <a:hlink>
        <a:srgbClr val="C8D586"/>
      </a:hlink>
      <a:folHlink>
        <a:srgbClr val="B6DEE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f_template_ws_en.potx" id="{1989A36D-FADE-46AF-98C6-AA67E221331F}" vid="{6CB554B9-78CD-4278-8B0B-19C9B4ABD7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Kameleon>
  <boforganization>Suomen Pankki</boforganization>
  <author>Iikka Korhonen</author>
  <bofdepartment>Suomen Pankin nousevien talouksien tutkimuslaitos (BOFIT)</bofdepartment>
  <bofdate>22.6.2023</bofdate>
  <bofstatus>Draft</bofstatus>
  <bofekpjdocument>False</bofekpjdocument>
  <bofecbclassification>  </bofecbclassification>
  <bofpublicity>Public</bofpublicity>
  <securityreason>e0ec5f77-0a35-4b35-b741-358c9e1fa571</securityreason>
  <bofsecurityreasonfiva/>
  <bofsecurityreason>  </bofsecurityreason>
  <bofsecuritylevel>BOF/FIN-FSA-UNRESTRICTED</bofsecuritylevel>
  <bofdistribution/>
</Kameleon>
</file>

<file path=customXml/itemProps1.xml><?xml version="1.0" encoding="utf-8"?>
<ds:datastoreItem xmlns:ds="http://schemas.openxmlformats.org/officeDocument/2006/customXml" ds:itemID="{F54C1B5F-D9F4-44AA-92B8-C30F6E9A22C8}">
  <ds:schemaRefs/>
</ds:datastoreItem>
</file>

<file path=docProps/app.xml><?xml version="1.0" encoding="utf-8"?>
<Properties xmlns="http://schemas.openxmlformats.org/officeDocument/2006/extended-properties" xmlns:vt="http://schemas.openxmlformats.org/officeDocument/2006/docPropsVTypes">
  <Template>bof_template_ws_en</Template>
  <TotalTime>139</TotalTime>
  <Words>525</Words>
  <Application>Microsoft Office PowerPoint</Application>
  <PresentationFormat>Panoramiczny</PresentationFormat>
  <Paragraphs>40</Paragraphs>
  <Slides>8</Slides>
  <Notes>0</Notes>
  <HiddenSlides>0</HiddenSlides>
  <MMClips>0</MMClips>
  <ScaleCrop>false</ScaleCrop>
  <HeadingPairs>
    <vt:vector size="8" baseType="variant">
      <vt:variant>
        <vt:lpstr>Używane czcionki</vt:lpstr>
      </vt:variant>
      <vt:variant>
        <vt:i4>3</vt:i4>
      </vt:variant>
      <vt:variant>
        <vt:lpstr>Motyw</vt:lpstr>
      </vt:variant>
      <vt:variant>
        <vt:i4>1</vt:i4>
      </vt:variant>
      <vt:variant>
        <vt:lpstr>Osadzone serwery OLE</vt:lpstr>
      </vt:variant>
      <vt:variant>
        <vt:i4>1</vt:i4>
      </vt:variant>
      <vt:variant>
        <vt:lpstr>Tytuły slajdów</vt:lpstr>
      </vt:variant>
      <vt:variant>
        <vt:i4>8</vt:i4>
      </vt:variant>
    </vt:vector>
  </HeadingPairs>
  <TitlesOfParts>
    <vt:vector size="13" baseType="lpstr">
      <vt:lpstr>Arial</vt:lpstr>
      <vt:lpstr>Calibri</vt:lpstr>
      <vt:lpstr>Symbol</vt:lpstr>
      <vt:lpstr>bof_template</vt:lpstr>
      <vt:lpstr>Microsoft PowerPoint 97-2003 Presentation</vt:lpstr>
      <vt:lpstr>Comments on "The Eurasian roundabout: Trade flows into Russia through the Caucasus &amp; Central Asia</vt:lpstr>
      <vt:lpstr>What does the paper do?</vt:lpstr>
      <vt:lpstr>Some further notes on the data etc.</vt:lpstr>
      <vt:lpstr>Some comments on the regressions</vt:lpstr>
      <vt:lpstr>”…increased exports to CCA3 account for a small fraction of the drop in direct trade.”</vt:lpstr>
      <vt:lpstr>Data ends December 2022 – so I find it easy to suggest more analysis </vt:lpstr>
      <vt:lpstr>What has happened since December 2022?</vt:lpstr>
      <vt:lpstr>China’s exports to Russia – growth especially in vehicles</vt:lpstr>
    </vt:vector>
  </TitlesOfParts>
  <Company>Suomen Pankki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Comments on "The Eurasian roundabout: Trade flows into Russia through the Caucasus &amp; Central Asia</dc:title>
  <dc:creator>Iikka Korhonen</dc:creator>
  <cp:keywords/>
  <cp:lastModifiedBy>Szynalik, Aneta Maria</cp:lastModifiedBy>
  <cp:revision>19</cp:revision>
  <dcterms:created xsi:type="dcterms:W3CDTF">2023-06-19T12:57:39Z</dcterms:created>
  <dcterms:modified xsi:type="dcterms:W3CDTF">2023-06-21T14:10:10Z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289.141.08.279</vt:lpwstr>
  </property>
  <property fmtid="{D5CDD505-2E9C-101B-9397-08002B2CF9AE}" pid="3" name="dvSaved">
    <vt:lpwstr>0</vt:lpwstr>
  </property>
  <property fmtid="{D5CDD505-2E9C-101B-9397-08002B2CF9AE}" pid="4" name="dvLanguage">
    <vt:lpwstr>2057</vt:lpwstr>
  </property>
  <property fmtid="{D5CDD505-2E9C-101B-9397-08002B2CF9AE}" pid="5" name="dvTemplate">
    <vt:lpwstr>bof_template_ws_en.potx</vt:lpwstr>
  </property>
  <property fmtid="{D5CDD505-2E9C-101B-9397-08002B2CF9AE}" pid="6" name="dvDefinition">
    <vt:lpwstr>125 (dd_default_2019.xml)</vt:lpwstr>
  </property>
  <property fmtid="{D5CDD505-2E9C-101B-9397-08002B2CF9AE}" pid="7" name="dvDefinitionID">
    <vt:lpwstr>125</vt:lpwstr>
  </property>
  <property fmtid="{D5CDD505-2E9C-101B-9397-08002B2CF9AE}" pid="8" name="dvContentFile">
    <vt:lpwstr>dd_default_2019.xml</vt:lpwstr>
  </property>
  <property fmtid="{D5CDD505-2E9C-101B-9397-08002B2CF9AE}" pid="9" name="dvGlobalVerID">
    <vt:lpwstr>289.90.08.303</vt:lpwstr>
  </property>
  <property fmtid="{D5CDD505-2E9C-101B-9397-08002B2CF9AE}" pid="10" name="dvDefinitionVersion">
    <vt:lpwstr>8.2 / 19.1.2016</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6</vt:lpwstr>
  </property>
  <property fmtid="{D5CDD505-2E9C-101B-9397-08002B2CF9AE}" pid="17" name="dvCategory_2">
    <vt:lpwstr>0</vt:lpwstr>
  </property>
  <property fmtid="{D5CDD505-2E9C-101B-9397-08002B2CF9AE}" pid="18" name="dvSharePoint2019">
    <vt:lpwstr>1</vt:lpwstr>
  </property>
  <property fmtid="{D5CDD505-2E9C-101B-9397-08002B2CF9AE}" pid="19" name="dvDocumentManagement">
    <vt:lpwstr>0</vt:lpwstr>
  </property>
  <property fmtid="{D5CDD505-2E9C-101B-9397-08002B2CF9AE}" pid="20" name="dvUsed">
    <vt:lpwstr>1</vt:lpwstr>
  </property>
  <property fmtid="{D5CDD505-2E9C-101B-9397-08002B2CF9AE}" pid="21" name="dvpublicityforfooter">
    <vt:lpwstr>Public</vt:lpwstr>
  </property>
  <property fmtid="{D5CDD505-2E9C-101B-9397-08002B2CF9AE}" pid="22" name="dvsecuritylevelforfooter">
    <vt:lpwstr>BOF/FIN-FSA-UNRESTRICTED</vt:lpwstr>
  </property>
  <property fmtid="{D5CDD505-2E9C-101B-9397-08002B2CF9AE}" pid="23" name="dvsecrecyforfooter">
    <vt:lpwstr/>
  </property>
  <property fmtid="{D5CDD505-2E9C-101B-9397-08002B2CF9AE}" pid="24" name="dvCompany">
    <vt:lpwstr>SUPA</vt:lpwstr>
  </property>
  <property fmtid="{D5CDD505-2E9C-101B-9397-08002B2CF9AE}" pid="25" name="dvSite">
    <vt:lpwstr>Helsinki</vt:lpwstr>
  </property>
  <property fmtid="{D5CDD505-2E9C-101B-9397-08002B2CF9AE}" pid="26" name="dvNumbering">
    <vt:lpwstr>0</vt:lpwstr>
  </property>
  <property fmtid="{D5CDD505-2E9C-101B-9397-08002B2CF9AE}" pid="27" name="dvDUname">
    <vt:lpwstr>Iikka Korhonen</vt:lpwstr>
  </property>
  <property fmtid="{D5CDD505-2E9C-101B-9397-08002B2CF9AE}" pid="28" name="dvDUdepartment">
    <vt:lpwstr>Bank of Finland Institute for Emerging Economies (BOFIT)</vt:lpwstr>
  </property>
  <property fmtid="{D5CDD505-2E9C-101B-9397-08002B2CF9AE}" pid="29" name="dvdutitle">
    <vt:lpwstr>Head of Research</vt:lpwstr>
  </property>
  <property fmtid="{D5CDD505-2E9C-101B-9397-08002B2CF9AE}" pid="30" name="dvchangeproofing">
    <vt:lpwstr>0</vt:lpwstr>
  </property>
  <property fmtid="{D5CDD505-2E9C-101B-9397-08002B2CF9AE}" pid="31" name="dvLogoExist">
    <vt:lpwstr>0</vt:lpwstr>
  </property>
  <property fmtid="{D5CDD505-2E9C-101B-9397-08002B2CF9AE}" pid="32" name="dvCurrentlogo">
    <vt:lpwstr/>
  </property>
  <property fmtid="{D5CDD505-2E9C-101B-9397-08002B2CF9AE}" pid="33" name="BOFOrganization">
    <vt:lpwstr>Suomen Pankki</vt:lpwstr>
  </property>
  <property fmtid="{D5CDD505-2E9C-101B-9397-08002B2CF9AE}" pid="34" name="Author">
    <vt:lpwstr>Iikka Korhonen</vt:lpwstr>
  </property>
  <property fmtid="{D5CDD505-2E9C-101B-9397-08002B2CF9AE}" pid="35" name="BOFDepartment">
    <vt:lpwstr>Suomen Pankin nousevien talouksien tutkimuslaitos (BOFIT)</vt:lpwstr>
  </property>
  <property fmtid="{D5CDD505-2E9C-101B-9397-08002B2CF9AE}" pid="36" name="BOFDate">
    <vt:lpwstr>2023-06-22</vt:lpwstr>
  </property>
  <property fmtid="{D5CDD505-2E9C-101B-9397-08002B2CF9AE}" pid="37" name="gd8b56b432df437cb5b0d2ef9fd59038">
    <vt:lpwstr>Draft|eb8c226b-c5bb-4ca1-823d-868db9a2d96d</vt:lpwstr>
  </property>
  <property fmtid="{D5CDD505-2E9C-101B-9397-08002B2CF9AE}" pid="38" name="BOFEKPJDocument">
    <vt:lpwstr>0</vt:lpwstr>
  </property>
  <property fmtid="{D5CDD505-2E9C-101B-9397-08002B2CF9AE}" pid="39" name="j2201bb872c640ea92f1c67ac7f7ed20">
    <vt:lpwstr>-|3e7c615d-370f-4441-87fc-33cffd73c15d</vt:lpwstr>
  </property>
  <property fmtid="{D5CDD505-2E9C-101B-9397-08002B2CF9AE}" pid="40" name="o96e69e5e0314f8992b96c5b8538545d">
    <vt:lpwstr>Public|22eec492-dc8a-4ca2-89ab-485330597488</vt:lpwstr>
  </property>
  <property fmtid="{D5CDD505-2E9C-101B-9397-08002B2CF9AE}" pid="41" name="SecurityReason">
    <vt:lpwstr>e0ec5f77-0a35-4b35-b741-358c9e1fa571</vt:lpwstr>
  </property>
  <property fmtid="{D5CDD505-2E9C-101B-9397-08002B2CF9AE}" pid="42" name="c46fafd1657f437393bab4237537afdc">
    <vt:lpwstr/>
  </property>
  <property fmtid="{D5CDD505-2E9C-101B-9397-08002B2CF9AE}" pid="43" name="ff3ff6a43eef4b95bd29615e79592b9c">
    <vt:lpwstr>-|e0ec5f77-0a35-4b35-b741-358c9e1fa571</vt:lpwstr>
  </property>
  <property fmtid="{D5CDD505-2E9C-101B-9397-08002B2CF9AE}" pid="44" name="l8dd6da34d7b440d9390ef60a6148415">
    <vt:lpwstr>BOF/FIN-FSA-UNRESTRICTED|bedfd2e6-62e7-424d-876f-0677d372658a</vt:lpwstr>
  </property>
  <property fmtid="{D5CDD505-2E9C-101B-9397-08002B2CF9AE}" pid="45" name="BOFDistribution">
    <vt:lpwstr/>
  </property>
  <property fmtid="{D5CDD505-2E9C-101B-9397-08002B2CF9AE}" pid="46" name="dvLayoutFolder">
    <vt:lpwstr>suomenpankki_perus</vt:lpwstr>
  </property>
</Properties>
</file>